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323" r:id="rId2"/>
    <p:sldId id="290" r:id="rId3"/>
    <p:sldId id="354" r:id="rId4"/>
    <p:sldId id="377" r:id="rId5"/>
    <p:sldId id="379" r:id="rId6"/>
    <p:sldId id="378" r:id="rId7"/>
    <p:sldId id="381" r:id="rId8"/>
    <p:sldId id="355" r:id="rId9"/>
    <p:sldId id="382" r:id="rId10"/>
    <p:sldId id="383" r:id="rId11"/>
    <p:sldId id="391" r:id="rId12"/>
    <p:sldId id="386" r:id="rId13"/>
    <p:sldId id="385" r:id="rId14"/>
    <p:sldId id="359" r:id="rId15"/>
    <p:sldId id="388" r:id="rId16"/>
    <p:sldId id="387" r:id="rId17"/>
    <p:sldId id="335" r:id="rId18"/>
    <p:sldId id="389" r:id="rId19"/>
    <p:sldId id="390" r:id="rId20"/>
    <p:sldId id="319" r:id="rId21"/>
    <p:sldId id="361" r:id="rId22"/>
    <p:sldId id="392" r:id="rId23"/>
    <p:sldId id="393" r:id="rId24"/>
    <p:sldId id="394" r:id="rId25"/>
    <p:sldId id="362" r:id="rId26"/>
    <p:sldId id="395" r:id="rId27"/>
    <p:sldId id="363" r:id="rId28"/>
    <p:sldId id="364" r:id="rId29"/>
    <p:sldId id="396" r:id="rId30"/>
    <p:sldId id="320" r:id="rId31"/>
    <p:sldId id="365" r:id="rId32"/>
    <p:sldId id="399" r:id="rId33"/>
    <p:sldId id="397" r:id="rId34"/>
    <p:sldId id="366" r:id="rId35"/>
    <p:sldId id="400" r:id="rId36"/>
    <p:sldId id="367" r:id="rId37"/>
    <p:sldId id="368" r:id="rId38"/>
    <p:sldId id="401" r:id="rId39"/>
    <p:sldId id="321" r:id="rId40"/>
    <p:sldId id="369" r:id="rId41"/>
    <p:sldId id="402" r:id="rId42"/>
    <p:sldId id="370" r:id="rId43"/>
    <p:sldId id="371" r:id="rId44"/>
    <p:sldId id="403" r:id="rId45"/>
    <p:sldId id="372" r:id="rId46"/>
    <p:sldId id="360" r:id="rId47"/>
    <p:sldId id="373" r:id="rId48"/>
    <p:sldId id="374" r:id="rId49"/>
    <p:sldId id="375" r:id="rId50"/>
    <p:sldId id="404" r:id="rId51"/>
    <p:sldId id="405" r:id="rId52"/>
    <p:sldId id="376" r:id="rId5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스테이지 1" id="{2A54FE00-3324-407E-858E-6E017EBA11D2}">
          <p14:sldIdLst>
            <p14:sldId id="323"/>
          </p14:sldIdLst>
        </p14:section>
        <p14:section name="대구간 1" id="{BDFB04AA-F471-4A57-B094-01348A4BB8F4}">
          <p14:sldIdLst>
            <p14:sldId id="290"/>
            <p14:sldId id="354"/>
            <p14:sldId id="377"/>
            <p14:sldId id="379"/>
            <p14:sldId id="378"/>
            <p14:sldId id="381"/>
            <p14:sldId id="355"/>
            <p14:sldId id="382"/>
            <p14:sldId id="383"/>
            <p14:sldId id="391"/>
            <p14:sldId id="386"/>
            <p14:sldId id="385"/>
            <p14:sldId id="359"/>
            <p14:sldId id="388"/>
            <p14:sldId id="387"/>
            <p14:sldId id="335"/>
            <p14:sldId id="389"/>
            <p14:sldId id="390"/>
          </p14:sldIdLst>
        </p14:section>
        <p14:section name="대구간 2" id="{AEFEEB4B-5889-4A29-9ECA-2EA967CB8659}">
          <p14:sldIdLst>
            <p14:sldId id="319"/>
            <p14:sldId id="361"/>
            <p14:sldId id="392"/>
            <p14:sldId id="393"/>
            <p14:sldId id="394"/>
            <p14:sldId id="362"/>
            <p14:sldId id="395"/>
            <p14:sldId id="363"/>
            <p14:sldId id="364"/>
            <p14:sldId id="396"/>
          </p14:sldIdLst>
        </p14:section>
        <p14:section name="대구간 3" id="{791866C2-01AE-48E6-9E9E-28C433A53261}">
          <p14:sldIdLst>
            <p14:sldId id="320"/>
            <p14:sldId id="365"/>
            <p14:sldId id="399"/>
            <p14:sldId id="397"/>
            <p14:sldId id="366"/>
            <p14:sldId id="400"/>
            <p14:sldId id="367"/>
            <p14:sldId id="368"/>
            <p14:sldId id="401"/>
          </p14:sldIdLst>
        </p14:section>
        <p14:section name="대구간 4" id="{676E3D4B-5530-464B-BE8B-8E9529D77477}">
          <p14:sldIdLst>
            <p14:sldId id="321"/>
            <p14:sldId id="369"/>
            <p14:sldId id="402"/>
            <p14:sldId id="370"/>
            <p14:sldId id="371"/>
            <p14:sldId id="403"/>
            <p14:sldId id="372"/>
          </p14:sldIdLst>
        </p14:section>
        <p14:section name="대구간 5" id="{0938A25F-E9F1-45EB-9460-C5BB04B99CD6}">
          <p14:sldIdLst>
            <p14:sldId id="360"/>
            <p14:sldId id="373"/>
            <p14:sldId id="374"/>
            <p14:sldId id="375"/>
            <p14:sldId id="404"/>
            <p14:sldId id="405"/>
            <p14:sldId id="376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72" autoAdjust="0"/>
    <p:restoredTop sz="86424" autoAdjust="0"/>
  </p:normalViewPr>
  <p:slideViewPr>
    <p:cSldViewPr>
      <p:cViewPr varScale="1">
        <p:scale>
          <a:sx n="101" d="100"/>
          <a:sy n="101" d="100"/>
        </p:scale>
        <p:origin x="-234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040B04-3ED5-409C-88B2-302DF8B8E8C6}" type="datetimeFigureOut">
              <a:rPr lang="ko-KR" altLang="en-US" smtClean="0"/>
              <a:t>2018-03-27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101A0-3DEE-49D4-9F76-DA1E7A0822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438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1A0-3DEE-49D4-9F76-DA1E7A08226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917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1A0-3DEE-49D4-9F76-DA1E7A08226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91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1A0-3DEE-49D4-9F76-DA1E7A08226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91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1A0-3DEE-49D4-9F76-DA1E7A08226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91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1A0-3DEE-49D4-9F76-DA1E7A08226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917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1A0-3DEE-49D4-9F76-DA1E7A08226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917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1A0-3DEE-49D4-9F76-DA1E7A08226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917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1A0-3DEE-49D4-9F76-DA1E7A08226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91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1A0-3DEE-49D4-9F76-DA1E7A08226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917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1A0-3DEE-49D4-9F76-DA1E7A08226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917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1A0-3DEE-49D4-9F76-DA1E7A08226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91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1A0-3DEE-49D4-9F76-DA1E7A08226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917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1A0-3DEE-49D4-9F76-DA1E7A08226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917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1A0-3DEE-49D4-9F76-DA1E7A08226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917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1A0-3DEE-49D4-9F76-DA1E7A08226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917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1A0-3DEE-49D4-9F76-DA1E7A08226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917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1A0-3DEE-49D4-9F76-DA1E7A08226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917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1A0-3DEE-49D4-9F76-DA1E7A08226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917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1A0-3DEE-49D4-9F76-DA1E7A08226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917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1A0-3DEE-49D4-9F76-DA1E7A08226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917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1A0-3DEE-49D4-9F76-DA1E7A08226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917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1A0-3DEE-49D4-9F76-DA1E7A08226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91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1A0-3DEE-49D4-9F76-DA1E7A08226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917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1A0-3DEE-49D4-9F76-DA1E7A08226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917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1A0-3DEE-49D4-9F76-DA1E7A08226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917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1A0-3DEE-49D4-9F76-DA1E7A08226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917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1A0-3DEE-49D4-9F76-DA1E7A08226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917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1A0-3DEE-49D4-9F76-DA1E7A082268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917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1A0-3DEE-49D4-9F76-DA1E7A08226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917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1A0-3DEE-49D4-9F76-DA1E7A082268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917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1A0-3DEE-49D4-9F76-DA1E7A082268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917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1A0-3DEE-49D4-9F76-DA1E7A082268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917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1A0-3DEE-49D4-9F76-DA1E7A082268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91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1A0-3DEE-49D4-9F76-DA1E7A08226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917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1A0-3DEE-49D4-9F76-DA1E7A082268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917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1A0-3DEE-49D4-9F76-DA1E7A082268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917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1A0-3DEE-49D4-9F76-DA1E7A082268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917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1A0-3DEE-49D4-9F76-DA1E7A082268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917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1A0-3DEE-49D4-9F76-DA1E7A082268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917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1A0-3DEE-49D4-9F76-DA1E7A082268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917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1A0-3DEE-49D4-9F76-DA1E7A082268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91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1A0-3DEE-49D4-9F76-DA1E7A08226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91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1A0-3DEE-49D4-9F76-DA1E7A08226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91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1A0-3DEE-49D4-9F76-DA1E7A08226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91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1A0-3DEE-49D4-9F76-DA1E7A08226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91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1A0-3DEE-49D4-9F76-DA1E7A08226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91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2018-03-27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2018-03-27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2018-03-27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2018-03-27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gif"/><Relationship Id="rId4" Type="http://schemas.openxmlformats.org/officeDocument/2006/relationships/image" Target="../media/image35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ooo\Desktop\고니\ori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735796" y="948690"/>
            <a:ext cx="3672408" cy="590931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r>
              <a:rPr lang="ko-KR" altLang="en-US" sz="3600" smtClean="0">
                <a:solidFill>
                  <a:schemeClr val="bg1"/>
                </a:solidFill>
              </a:rPr>
              <a:t>대구간</a:t>
            </a:r>
            <a:endParaRPr lang="en-US" altLang="ko-KR" sz="3600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r>
              <a:rPr lang="ko-KR" altLang="en-US" sz="2400" smtClean="0">
                <a:solidFill>
                  <a:schemeClr val="bg1"/>
                </a:solidFill>
              </a:rPr>
              <a:t>대구</a:t>
            </a:r>
            <a:r>
              <a:rPr lang="ko-KR" altLang="en-US" sz="2400">
                <a:solidFill>
                  <a:schemeClr val="bg1"/>
                </a:solidFill>
              </a:rPr>
              <a:t>간</a:t>
            </a:r>
            <a:r>
              <a:rPr lang="ko-KR" altLang="en-US" sz="2400" smtClean="0">
                <a:solidFill>
                  <a:schemeClr val="bg1"/>
                </a:solidFill>
              </a:rPr>
              <a:t> </a:t>
            </a:r>
            <a:r>
              <a:rPr lang="en-US" altLang="ko-KR" sz="2400" smtClean="0">
                <a:solidFill>
                  <a:schemeClr val="bg1"/>
                </a:solidFill>
              </a:rPr>
              <a:t>1 - </a:t>
            </a:r>
            <a:r>
              <a:rPr lang="ko-KR" altLang="en-US" sz="2400" smtClean="0">
                <a:solidFill>
                  <a:schemeClr val="bg1"/>
                </a:solidFill>
              </a:rPr>
              <a:t>입</a:t>
            </a:r>
            <a:r>
              <a:rPr lang="ko-KR" altLang="en-US" sz="2400">
                <a:solidFill>
                  <a:schemeClr val="bg1"/>
                </a:solidFill>
              </a:rPr>
              <a:t>구</a:t>
            </a:r>
            <a:endParaRPr lang="en-US" altLang="ko-KR" sz="2400" smtClean="0">
              <a:solidFill>
                <a:schemeClr val="bg1"/>
              </a:solidFill>
            </a:endParaRPr>
          </a:p>
          <a:p>
            <a:pPr algn="ctr"/>
            <a:endParaRPr lang="en-US" altLang="ko-KR" sz="240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smtClean="0">
                <a:solidFill>
                  <a:schemeClr val="bg1"/>
                </a:solidFill>
              </a:rPr>
              <a:t>대구</a:t>
            </a:r>
            <a:r>
              <a:rPr lang="ko-KR" altLang="en-US" sz="2400">
                <a:solidFill>
                  <a:schemeClr val="bg1"/>
                </a:solidFill>
              </a:rPr>
              <a:t>간</a:t>
            </a:r>
            <a:r>
              <a:rPr lang="ko-KR" altLang="en-US" sz="2400" smtClean="0">
                <a:solidFill>
                  <a:schemeClr val="bg1"/>
                </a:solidFill>
              </a:rPr>
              <a:t> </a:t>
            </a:r>
            <a:r>
              <a:rPr lang="en-US" altLang="ko-KR" sz="2400" smtClean="0">
                <a:solidFill>
                  <a:schemeClr val="bg1"/>
                </a:solidFill>
              </a:rPr>
              <a:t>2 - </a:t>
            </a:r>
            <a:r>
              <a:rPr lang="ko-KR" altLang="en-US" sz="2400" smtClean="0">
                <a:solidFill>
                  <a:schemeClr val="bg1"/>
                </a:solidFill>
              </a:rPr>
              <a:t>통로</a:t>
            </a:r>
            <a:endParaRPr lang="en-US" altLang="ko-KR" sz="2400" smtClean="0">
              <a:solidFill>
                <a:schemeClr val="bg1"/>
              </a:solidFill>
            </a:endParaRPr>
          </a:p>
          <a:p>
            <a:pPr algn="ctr"/>
            <a:endParaRPr lang="en-US" altLang="ko-KR" sz="240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smtClean="0">
                <a:solidFill>
                  <a:schemeClr val="bg1"/>
                </a:solidFill>
              </a:rPr>
              <a:t>대구</a:t>
            </a:r>
            <a:r>
              <a:rPr lang="ko-KR" altLang="en-US" sz="2400">
                <a:solidFill>
                  <a:schemeClr val="bg1"/>
                </a:solidFill>
              </a:rPr>
              <a:t>간</a:t>
            </a:r>
            <a:r>
              <a:rPr lang="ko-KR" altLang="en-US" sz="2400" smtClean="0">
                <a:solidFill>
                  <a:schemeClr val="bg1"/>
                </a:solidFill>
              </a:rPr>
              <a:t> </a:t>
            </a:r>
            <a:r>
              <a:rPr lang="en-US" altLang="ko-KR" sz="2400" smtClean="0">
                <a:solidFill>
                  <a:schemeClr val="bg1"/>
                </a:solidFill>
              </a:rPr>
              <a:t>3 - </a:t>
            </a:r>
            <a:r>
              <a:rPr lang="ko-KR" altLang="en-US" sz="2400" smtClean="0">
                <a:solidFill>
                  <a:schemeClr val="bg1"/>
                </a:solidFill>
              </a:rPr>
              <a:t>광</a:t>
            </a:r>
            <a:r>
              <a:rPr lang="ko-KR" altLang="en-US" sz="2400">
                <a:solidFill>
                  <a:schemeClr val="bg1"/>
                </a:solidFill>
              </a:rPr>
              <a:t>장</a:t>
            </a:r>
            <a:endParaRPr lang="en-US" altLang="ko-KR" sz="2400" smtClean="0">
              <a:solidFill>
                <a:schemeClr val="bg1"/>
              </a:solidFill>
            </a:endParaRPr>
          </a:p>
          <a:p>
            <a:pPr algn="ctr"/>
            <a:endParaRPr lang="en-US" altLang="ko-KR" sz="240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smtClean="0">
                <a:solidFill>
                  <a:schemeClr val="bg1"/>
                </a:solidFill>
              </a:rPr>
              <a:t>대구</a:t>
            </a:r>
            <a:r>
              <a:rPr lang="ko-KR" altLang="en-US" sz="2400">
                <a:solidFill>
                  <a:schemeClr val="bg1"/>
                </a:solidFill>
              </a:rPr>
              <a:t>간</a:t>
            </a:r>
            <a:r>
              <a:rPr lang="ko-KR" altLang="en-US" sz="2400" smtClean="0">
                <a:solidFill>
                  <a:schemeClr val="bg1"/>
                </a:solidFill>
              </a:rPr>
              <a:t> </a:t>
            </a:r>
            <a:r>
              <a:rPr lang="en-US" altLang="ko-KR" sz="2400" smtClean="0">
                <a:solidFill>
                  <a:schemeClr val="bg1"/>
                </a:solidFill>
              </a:rPr>
              <a:t>4 - </a:t>
            </a:r>
            <a:r>
              <a:rPr lang="ko-KR" altLang="en-US" sz="2400" smtClean="0">
                <a:solidFill>
                  <a:schemeClr val="bg1"/>
                </a:solidFill>
              </a:rPr>
              <a:t>붕괴</a:t>
            </a:r>
            <a:endParaRPr lang="en-US" altLang="ko-KR" sz="2400" smtClean="0">
              <a:solidFill>
                <a:schemeClr val="bg1"/>
              </a:solidFill>
            </a:endParaRPr>
          </a:p>
          <a:p>
            <a:pPr algn="ctr"/>
            <a:endParaRPr lang="en-US" altLang="ko-KR" sz="240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smtClean="0">
                <a:solidFill>
                  <a:schemeClr val="bg1"/>
                </a:solidFill>
              </a:rPr>
              <a:t>대구</a:t>
            </a:r>
            <a:r>
              <a:rPr lang="ko-KR" altLang="en-US" sz="2400">
                <a:solidFill>
                  <a:schemeClr val="bg1"/>
                </a:solidFill>
              </a:rPr>
              <a:t>간</a:t>
            </a:r>
            <a:r>
              <a:rPr lang="ko-KR" altLang="en-US" sz="2400" smtClean="0">
                <a:solidFill>
                  <a:schemeClr val="bg1"/>
                </a:solidFill>
              </a:rPr>
              <a:t> </a:t>
            </a:r>
            <a:r>
              <a:rPr lang="en-US" altLang="ko-KR" sz="2400" smtClean="0">
                <a:solidFill>
                  <a:schemeClr val="bg1"/>
                </a:solidFill>
              </a:rPr>
              <a:t>5 - </a:t>
            </a:r>
            <a:r>
              <a:rPr lang="ko-KR" altLang="en-US" sz="2400" smtClean="0">
                <a:solidFill>
                  <a:schemeClr val="bg1"/>
                </a:solidFill>
              </a:rPr>
              <a:t>출구</a:t>
            </a:r>
            <a:endParaRPr lang="en-US" altLang="ko-KR" sz="2400" smtClean="0">
              <a:solidFill>
                <a:schemeClr val="bg1"/>
              </a:solidFill>
            </a:endParaRPr>
          </a:p>
          <a:p>
            <a:pPr algn="ctr"/>
            <a:endParaRPr lang="en-US" altLang="ko-KR" sz="1000" smtClean="0">
              <a:solidFill>
                <a:schemeClr val="bg1"/>
              </a:solidFill>
            </a:endParaRPr>
          </a:p>
          <a:p>
            <a:pPr algn="ctr"/>
            <a:endParaRPr lang="en-US" altLang="ko-KR" sz="1000">
              <a:solidFill>
                <a:schemeClr val="bg1"/>
              </a:solidFill>
            </a:endParaRPr>
          </a:p>
          <a:p>
            <a:pPr algn="ctr"/>
            <a:endParaRPr lang="en-US" altLang="ko-KR" sz="1000" smtClean="0">
              <a:solidFill>
                <a:schemeClr val="bg1"/>
              </a:solidFill>
            </a:endParaRPr>
          </a:p>
          <a:p>
            <a:pPr algn="ctr"/>
            <a:endParaRPr lang="en-US" altLang="ko-KR" sz="2400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chemeClr val="accent3"/>
          </a:solidFill>
          <a:ln>
            <a:solidFill>
              <a:schemeClr val="bg1"/>
            </a:solidFill>
          </a:ln>
        </p:spPr>
        <p:txBody>
          <a:bodyPr/>
          <a:lstStyle/>
          <a:p>
            <a:pPr algn="l"/>
            <a:r>
              <a:rPr lang="en-US" altLang="ko-KR" smtClean="0">
                <a:solidFill>
                  <a:schemeClr val="bg1"/>
                </a:solidFill>
              </a:rPr>
              <a:t>stage2</a:t>
            </a:r>
            <a:r>
              <a:rPr lang="ko-KR" altLang="en-US" smtClean="0">
                <a:solidFill>
                  <a:schemeClr val="bg1"/>
                </a:solidFill>
              </a:rPr>
              <a:t> </a:t>
            </a:r>
            <a:r>
              <a:rPr lang="en-US" altLang="ko-KR" smtClean="0">
                <a:solidFill>
                  <a:schemeClr val="bg1"/>
                </a:solidFill>
              </a:rPr>
              <a:t>- </a:t>
            </a:r>
            <a:r>
              <a:rPr lang="ko-KR" altLang="en-US" smtClean="0">
                <a:solidFill>
                  <a:schemeClr val="bg1"/>
                </a:solidFill>
              </a:rPr>
              <a:t>유</a:t>
            </a:r>
            <a:r>
              <a:rPr lang="ko-KR" altLang="en-US">
                <a:solidFill>
                  <a:schemeClr val="bg1"/>
                </a:solidFill>
              </a:rPr>
              <a:t>적</a:t>
            </a:r>
          </a:p>
        </p:txBody>
      </p:sp>
    </p:spTree>
    <p:extLst>
      <p:ext uri="{BB962C8B-B14F-4D97-AF65-F5344CB8AC3E}">
        <p14:creationId xmlns:p14="http://schemas.microsoft.com/office/powerpoint/2010/main" val="1479424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50947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rgbClr val="FF0000"/>
          </a:solidFill>
          <a:ln>
            <a:noFill/>
          </a:ln>
        </p:spPr>
        <p:txBody>
          <a:bodyPr/>
          <a:lstStyle/>
          <a:p>
            <a:pPr algn="l"/>
            <a:r>
              <a:rPr lang="ko-KR" altLang="en-US" smtClean="0">
                <a:solidFill>
                  <a:schemeClr val="bg1"/>
                </a:solidFill>
              </a:rPr>
              <a:t>대구간</a:t>
            </a:r>
            <a:r>
              <a:rPr lang="en-US" altLang="ko-KR" smtClean="0">
                <a:solidFill>
                  <a:schemeClr val="bg1"/>
                </a:solidFill>
              </a:rPr>
              <a:t>1 &gt; </a:t>
            </a:r>
            <a:r>
              <a:rPr lang="ko-KR" altLang="en-US" smtClean="0">
                <a:solidFill>
                  <a:schemeClr val="bg1"/>
                </a:solidFill>
              </a:rPr>
              <a:t>소구간</a:t>
            </a:r>
            <a:r>
              <a:rPr lang="en-US" altLang="ko-KR">
                <a:solidFill>
                  <a:schemeClr val="bg1"/>
                </a:solidFill>
              </a:rPr>
              <a:t>2</a:t>
            </a:r>
            <a:r>
              <a:rPr lang="en-US" altLang="ko-KR" smtClean="0">
                <a:solidFill>
                  <a:schemeClr val="bg1"/>
                </a:solidFill>
              </a:rPr>
              <a:t> &gt; </a:t>
            </a:r>
            <a:r>
              <a:rPr lang="ko-KR" altLang="en-US" smtClean="0">
                <a:solidFill>
                  <a:schemeClr val="bg1"/>
                </a:solidFill>
              </a:rPr>
              <a:t>지형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0" y="3905602"/>
            <a:ext cx="9144000" cy="0"/>
          </a:xfrm>
          <a:prstGeom prst="line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2634" y="1194619"/>
            <a:ext cx="5544616" cy="246221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chemeClr val="bg1"/>
                </a:solidFill>
              </a:rPr>
              <a:t>지형 </a:t>
            </a:r>
            <a:r>
              <a:rPr lang="en-US" altLang="ko-KR" sz="2000" b="1" smtClean="0">
                <a:solidFill>
                  <a:schemeClr val="bg1"/>
                </a:solidFill>
              </a:rPr>
              <a:t>- </a:t>
            </a:r>
            <a:r>
              <a:rPr lang="ko-KR" altLang="en-US" sz="2000" b="1" smtClean="0">
                <a:solidFill>
                  <a:schemeClr val="bg1"/>
                </a:solidFill>
              </a:rPr>
              <a:t>교각</a:t>
            </a:r>
            <a:r>
              <a:rPr lang="en-US" altLang="ko-KR" sz="2000" b="1" smtClean="0">
                <a:solidFill>
                  <a:schemeClr val="bg1"/>
                </a:solidFill>
              </a:rPr>
              <a:t>(</a:t>
            </a:r>
            <a:r>
              <a:rPr lang="ko-KR" altLang="en-US" sz="2000" b="1" smtClean="0">
                <a:solidFill>
                  <a:schemeClr val="bg1"/>
                </a:solidFill>
              </a:rPr>
              <a:t>다리</a:t>
            </a:r>
            <a:r>
              <a:rPr lang="en-US" altLang="ko-KR" sz="2000" b="1" smtClean="0">
                <a:solidFill>
                  <a:schemeClr val="bg1"/>
                </a:solidFill>
              </a:rPr>
              <a:t>)</a:t>
            </a:r>
            <a:endParaRPr lang="ko-KR" altLang="en-US" sz="2000" b="1" smtClean="0">
              <a:solidFill>
                <a:schemeClr val="bg1"/>
              </a:solidFill>
            </a:endParaRPr>
          </a:p>
          <a:p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b="1" smtClean="0">
                <a:solidFill>
                  <a:schemeClr val="bg1"/>
                </a:solidFill>
              </a:rPr>
              <a:t>그래픽 </a:t>
            </a:r>
            <a:r>
              <a:rPr lang="ko-KR" altLang="en-US" b="1">
                <a:solidFill>
                  <a:schemeClr val="bg1"/>
                </a:solidFill>
              </a:rPr>
              <a:t>속성</a:t>
            </a:r>
            <a:endParaRPr lang="en-US" altLang="ko-KR" b="1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석재로 되어 있는 중세느낌의 다리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군데군데 파괴되어 있다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파괴된 곳에 비가 고여 작은 늪지형태의 웅덩이를 형성 하고 있다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늪지형태의 웅덩이 주변과 교각주변에 풀이 많이 자라있다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</a:endParaRPr>
          </a:p>
          <a:p>
            <a:r>
              <a:rPr lang="ko-KR" altLang="en-US" b="1" smtClean="0">
                <a:solidFill>
                  <a:schemeClr val="bg1"/>
                </a:solidFill>
              </a:rPr>
              <a:t>시스템 속성</a:t>
            </a:r>
            <a:endParaRPr lang="en-US" altLang="ko-KR" b="1" smtClean="0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다리 밑으로 떨어지면 낙사</a:t>
            </a:r>
            <a:r>
              <a:rPr lang="en-US" altLang="ko-KR" sz="1400" smtClean="0">
                <a:solidFill>
                  <a:schemeClr val="bg1"/>
                </a:solidFill>
              </a:rPr>
              <a:t>(</a:t>
            </a:r>
            <a:r>
              <a:rPr lang="ko-KR" altLang="en-US" sz="1400" smtClean="0">
                <a:solidFill>
                  <a:schemeClr val="bg1"/>
                </a:solidFill>
              </a:rPr>
              <a:t>죽음</a:t>
            </a:r>
            <a:r>
              <a:rPr lang="en-US" altLang="ko-KR" sz="1400" smtClean="0">
                <a:solidFill>
                  <a:schemeClr val="bg1"/>
                </a:solidFill>
              </a:rPr>
              <a:t>)</a:t>
            </a:r>
            <a:r>
              <a:rPr lang="ko-KR" altLang="en-US" sz="1400" smtClean="0">
                <a:solidFill>
                  <a:schemeClr val="bg1"/>
                </a:solidFill>
              </a:rPr>
              <a:t>된다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1746" name="Picture 2" descr="C:\Users\ooo\Desktop\868b2e0b65e7739b074ca78fa819356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4" t="14038" r="17021" b="18769"/>
          <a:stretch/>
        </p:blipFill>
        <p:spPr bwMode="auto">
          <a:xfrm>
            <a:off x="251520" y="1194619"/>
            <a:ext cx="2952751" cy="2340041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256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50947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rgbClr val="FF0000"/>
          </a:solidFill>
          <a:ln>
            <a:noFill/>
          </a:ln>
        </p:spPr>
        <p:txBody>
          <a:bodyPr/>
          <a:lstStyle/>
          <a:p>
            <a:pPr algn="l"/>
            <a:r>
              <a:rPr lang="ko-KR" altLang="en-US" smtClean="0">
                <a:solidFill>
                  <a:schemeClr val="bg1"/>
                </a:solidFill>
              </a:rPr>
              <a:t>대구간</a:t>
            </a:r>
            <a:r>
              <a:rPr lang="en-US" altLang="ko-KR" smtClean="0">
                <a:solidFill>
                  <a:schemeClr val="bg1"/>
                </a:solidFill>
              </a:rPr>
              <a:t>1 &gt; </a:t>
            </a:r>
            <a:r>
              <a:rPr lang="ko-KR" altLang="en-US" smtClean="0">
                <a:solidFill>
                  <a:schemeClr val="bg1"/>
                </a:solidFill>
              </a:rPr>
              <a:t>소구간</a:t>
            </a:r>
            <a:r>
              <a:rPr lang="en-US" altLang="ko-KR">
                <a:solidFill>
                  <a:schemeClr val="bg1"/>
                </a:solidFill>
              </a:rPr>
              <a:t>2</a:t>
            </a:r>
            <a:r>
              <a:rPr lang="en-US" altLang="ko-KR" smtClean="0">
                <a:solidFill>
                  <a:schemeClr val="bg1"/>
                </a:solidFill>
              </a:rPr>
              <a:t> &gt; </a:t>
            </a:r>
            <a:r>
              <a:rPr lang="ko-KR" altLang="en-US" smtClean="0">
                <a:solidFill>
                  <a:schemeClr val="bg1"/>
                </a:solidFill>
              </a:rPr>
              <a:t>함</a:t>
            </a:r>
            <a:r>
              <a:rPr lang="ko-KR" altLang="en-US">
                <a:solidFill>
                  <a:schemeClr val="bg1"/>
                </a:solidFill>
              </a:rPr>
              <a:t>정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32634" y="1194619"/>
            <a:ext cx="5544616" cy="461664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chemeClr val="bg1"/>
                </a:solidFill>
              </a:rPr>
              <a:t>함정 </a:t>
            </a:r>
            <a:r>
              <a:rPr lang="en-US" altLang="ko-KR" sz="2000" b="1" smtClean="0">
                <a:solidFill>
                  <a:schemeClr val="bg1"/>
                </a:solidFill>
              </a:rPr>
              <a:t>- </a:t>
            </a:r>
            <a:r>
              <a:rPr lang="ko-KR" altLang="en-US" sz="2000" b="1" smtClean="0">
                <a:solidFill>
                  <a:schemeClr val="bg1"/>
                </a:solidFill>
              </a:rPr>
              <a:t>가시 함정 </a:t>
            </a:r>
            <a:r>
              <a:rPr lang="en-US" altLang="ko-KR" sz="2000" b="1" smtClean="0">
                <a:solidFill>
                  <a:schemeClr val="bg1"/>
                </a:solidFill>
              </a:rPr>
              <a:t>(</a:t>
            </a:r>
            <a:r>
              <a:rPr lang="ko-KR" altLang="en-US" sz="2000" b="1" smtClean="0">
                <a:solidFill>
                  <a:schemeClr val="bg1"/>
                </a:solidFill>
              </a:rPr>
              <a:t>발판형</a:t>
            </a:r>
            <a:r>
              <a:rPr lang="en-US" altLang="ko-KR" sz="2000" b="1" smtClean="0">
                <a:solidFill>
                  <a:schemeClr val="bg1"/>
                </a:solidFill>
              </a:rPr>
              <a:t>)</a:t>
            </a:r>
            <a:endParaRPr lang="ko-KR" altLang="en-US" sz="2000" b="1" smtClean="0">
              <a:solidFill>
                <a:schemeClr val="bg1"/>
              </a:solidFill>
            </a:endParaRPr>
          </a:p>
          <a:p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b="1" smtClean="0">
                <a:solidFill>
                  <a:schemeClr val="bg1"/>
                </a:solidFill>
              </a:rPr>
              <a:t>그래픽 </a:t>
            </a:r>
            <a:r>
              <a:rPr lang="ko-KR" altLang="en-US" b="1">
                <a:solidFill>
                  <a:schemeClr val="bg1"/>
                </a:solidFill>
              </a:rPr>
              <a:t>속성</a:t>
            </a:r>
            <a:endParaRPr lang="en-US" altLang="ko-KR" b="1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작동전</a:t>
            </a:r>
            <a:r>
              <a:rPr lang="en-US" altLang="ko-KR" sz="1400" smtClean="0">
                <a:solidFill>
                  <a:schemeClr val="bg1"/>
                </a:solidFill>
              </a:rPr>
              <a:t>&gt;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구멍이 듬성 듬성 나있는 형태이다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구멍의 형태는 주변배경에 맞춰 형태가 다르다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>
                <a:solidFill>
                  <a:schemeClr val="bg1"/>
                </a:solidFill>
              </a:rPr>
              <a:t> </a:t>
            </a:r>
            <a:r>
              <a:rPr lang="en-US" altLang="ko-KR" sz="1400" smtClean="0">
                <a:solidFill>
                  <a:schemeClr val="bg1"/>
                </a:solidFill>
              </a:rPr>
              <a:t> (</a:t>
            </a:r>
            <a:r>
              <a:rPr lang="ko-KR" altLang="en-US" sz="1400" smtClean="0">
                <a:solidFill>
                  <a:schemeClr val="bg1"/>
                </a:solidFill>
              </a:rPr>
              <a:t>바위 </a:t>
            </a:r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바위에 구멍이 난 형태</a:t>
            </a:r>
            <a:r>
              <a:rPr lang="en-US" altLang="ko-KR" sz="1400" smtClean="0">
                <a:solidFill>
                  <a:schemeClr val="bg1"/>
                </a:solidFill>
              </a:rPr>
              <a:t>, </a:t>
            </a:r>
            <a:r>
              <a:rPr lang="ko-KR" altLang="en-US" sz="1400" smtClean="0">
                <a:solidFill>
                  <a:schemeClr val="bg1"/>
                </a:solidFill>
              </a:rPr>
              <a:t>숲 </a:t>
            </a:r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주변과 풀색과 형태가 다름</a:t>
            </a:r>
            <a:r>
              <a:rPr lang="en-US" altLang="ko-KR" sz="1400" smtClean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1400" smtClean="0">
                <a:solidFill>
                  <a:schemeClr val="bg1"/>
                </a:solidFill>
              </a:rPr>
              <a:t>작동후</a:t>
            </a:r>
            <a:r>
              <a:rPr lang="en-US" altLang="ko-KR" sz="1400" smtClean="0">
                <a:solidFill>
                  <a:schemeClr val="bg1"/>
                </a:solidFill>
              </a:rPr>
              <a:t>&gt;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가시가 튀어 나왔을때는 </a:t>
            </a:r>
            <a:r>
              <a:rPr lang="ko-KR" altLang="en-US" sz="1400" u="sng" smtClean="0">
                <a:solidFill>
                  <a:schemeClr val="bg1"/>
                </a:solidFill>
              </a:rPr>
              <a:t>함정 </a:t>
            </a:r>
            <a:r>
              <a:rPr lang="en-US" altLang="ko-KR" sz="1400" u="sng" smtClean="0">
                <a:solidFill>
                  <a:schemeClr val="bg1"/>
                </a:solidFill>
              </a:rPr>
              <a:t>- </a:t>
            </a:r>
            <a:r>
              <a:rPr lang="ko-KR" altLang="en-US" sz="1400" u="sng" smtClean="0">
                <a:solidFill>
                  <a:schemeClr val="bg1"/>
                </a:solidFill>
              </a:rPr>
              <a:t>가시함정</a:t>
            </a:r>
            <a:r>
              <a:rPr lang="ko-KR" altLang="en-US" sz="1400" smtClean="0">
                <a:solidFill>
                  <a:schemeClr val="bg1"/>
                </a:solidFill>
              </a:rPr>
              <a:t>과 같음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주변 배경에 맞춰 튀어나오는 가시의 형태가 다르다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>
                <a:solidFill>
                  <a:schemeClr val="bg1"/>
                </a:solidFill>
              </a:rPr>
              <a:t> </a:t>
            </a:r>
            <a:r>
              <a:rPr lang="en-US" altLang="ko-KR" sz="1400" smtClean="0">
                <a:solidFill>
                  <a:schemeClr val="bg1"/>
                </a:solidFill>
              </a:rPr>
              <a:t> (</a:t>
            </a:r>
            <a:r>
              <a:rPr lang="ko-KR" altLang="en-US" sz="1400" smtClean="0">
                <a:solidFill>
                  <a:schemeClr val="bg1"/>
                </a:solidFill>
              </a:rPr>
              <a:t>바위</a:t>
            </a:r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바위가시</a:t>
            </a:r>
            <a:r>
              <a:rPr lang="en-US" altLang="ko-KR" sz="1400" smtClean="0">
                <a:solidFill>
                  <a:schemeClr val="bg1"/>
                </a:solidFill>
              </a:rPr>
              <a:t>, </a:t>
            </a:r>
            <a:r>
              <a:rPr lang="ko-KR" altLang="en-US" sz="1400" smtClean="0">
                <a:solidFill>
                  <a:schemeClr val="bg1"/>
                </a:solidFill>
              </a:rPr>
              <a:t>숲</a:t>
            </a:r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창등</a:t>
            </a:r>
            <a:r>
              <a:rPr lang="en-US" altLang="ko-KR" sz="1400" smtClean="0">
                <a:solidFill>
                  <a:schemeClr val="bg1"/>
                </a:solidFill>
              </a:rPr>
              <a:t>)</a:t>
            </a:r>
            <a:endParaRPr lang="en-US" altLang="ko-KR" sz="1400">
              <a:solidFill>
                <a:schemeClr val="bg1"/>
              </a:solidFill>
            </a:endParaRPr>
          </a:p>
          <a:p>
            <a:endParaRPr lang="en-US" altLang="ko-KR" sz="1400">
              <a:solidFill>
                <a:schemeClr val="bg1"/>
              </a:solidFill>
            </a:endParaRPr>
          </a:p>
          <a:p>
            <a:r>
              <a:rPr lang="ko-KR" altLang="en-US" b="1" smtClean="0">
                <a:solidFill>
                  <a:schemeClr val="bg1"/>
                </a:solidFill>
              </a:rPr>
              <a:t>시스템 속성</a:t>
            </a:r>
            <a:endParaRPr lang="en-US" altLang="ko-KR" b="1" smtClean="0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플레이어가 오브젝트를 밟을때 즉시 가시가 올라온다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가시에 접촉된 플레이어는 피해를 입는다</a:t>
            </a:r>
            <a:r>
              <a:rPr lang="en-US" altLang="ko-KR" sz="1400" smtClean="0">
                <a:solidFill>
                  <a:schemeClr val="bg1"/>
                </a:solidFill>
              </a:rPr>
              <a:t>.(</a:t>
            </a:r>
            <a:r>
              <a:rPr lang="ko-KR" altLang="en-US" sz="1400" smtClean="0">
                <a:solidFill>
                  <a:schemeClr val="bg1"/>
                </a:solidFill>
              </a:rPr>
              <a:t>생명력</a:t>
            </a:r>
            <a:r>
              <a:rPr lang="en-US" altLang="ko-KR" sz="1400" smtClean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작동후 발판위에 캐릭터가 없어지면 가시는 다시 들어간다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</a:t>
            </a:r>
            <a:r>
              <a:rPr lang="ko-KR" altLang="en-US" sz="1400">
                <a:solidFill>
                  <a:schemeClr val="bg1"/>
                </a:solidFill>
              </a:rPr>
              <a:t> </a:t>
            </a:r>
            <a:r>
              <a:rPr lang="ko-KR" altLang="en-US" sz="1400" smtClean="0">
                <a:solidFill>
                  <a:schemeClr val="bg1"/>
                </a:solidFill>
              </a:rPr>
              <a:t>가시가 들어갈때는 애니메이션이 끝나고 다시 나온다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>
                <a:solidFill>
                  <a:schemeClr val="bg1"/>
                </a:solidFill>
              </a:rPr>
              <a:t> </a:t>
            </a:r>
            <a:r>
              <a:rPr lang="en-US" altLang="ko-KR" sz="1400" smtClean="0">
                <a:solidFill>
                  <a:schemeClr val="bg1"/>
                </a:solidFill>
              </a:rPr>
              <a:t>  ※</a:t>
            </a:r>
            <a:r>
              <a:rPr lang="ko-KR" altLang="en-US" sz="1400" smtClean="0">
                <a:solidFill>
                  <a:schemeClr val="bg1"/>
                </a:solidFill>
              </a:rPr>
              <a:t>들어갈때 애니메이션 </a:t>
            </a:r>
            <a:r>
              <a:rPr lang="en-US" altLang="ko-KR" sz="1400" smtClean="0">
                <a:solidFill>
                  <a:schemeClr val="bg1"/>
                </a:solidFill>
              </a:rPr>
              <a:t>&amp; </a:t>
            </a:r>
            <a:r>
              <a:rPr lang="ko-KR" altLang="en-US" sz="1400" smtClean="0">
                <a:solidFill>
                  <a:schemeClr val="bg1"/>
                </a:solidFill>
              </a:rPr>
              <a:t>나올때 애니메이션 둘다 접촉피해를 줌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가시가 나와있을때 무적시간이 지난 캐릭터는 또다시 피해를 입는다</a:t>
            </a:r>
            <a:r>
              <a:rPr lang="en-US" altLang="ko-KR" sz="1400" smtClean="0">
                <a:solidFill>
                  <a:schemeClr val="bg1"/>
                </a:solidFill>
              </a:rPr>
              <a:t>.(</a:t>
            </a:r>
            <a:r>
              <a:rPr lang="ko-KR" altLang="en-US" sz="1400" smtClean="0">
                <a:solidFill>
                  <a:schemeClr val="bg1"/>
                </a:solidFill>
              </a:rPr>
              <a:t>피해를 입었을시 나오는 무적시간</a:t>
            </a:r>
            <a:r>
              <a:rPr lang="en-US" altLang="ko-KR" sz="1400" smtClean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8" name="Picture 2" descr="C:\Users\ooo\Desktop\orcsmustdie01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71" t="3584" r="2092" b="15221"/>
          <a:stretch/>
        </p:blipFill>
        <p:spPr bwMode="auto">
          <a:xfrm>
            <a:off x="259609" y="1194619"/>
            <a:ext cx="2692567" cy="2450405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83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50947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rgbClr val="FF0000"/>
          </a:solidFill>
          <a:ln>
            <a:noFill/>
          </a:ln>
        </p:spPr>
        <p:txBody>
          <a:bodyPr/>
          <a:lstStyle/>
          <a:p>
            <a:pPr algn="l"/>
            <a:r>
              <a:rPr lang="ko-KR" altLang="en-US" smtClean="0">
                <a:solidFill>
                  <a:schemeClr val="bg1"/>
                </a:solidFill>
              </a:rPr>
              <a:t>대구간</a:t>
            </a:r>
            <a:r>
              <a:rPr lang="en-US" altLang="ko-KR" smtClean="0">
                <a:solidFill>
                  <a:schemeClr val="bg1"/>
                </a:solidFill>
              </a:rPr>
              <a:t>1 &gt; </a:t>
            </a:r>
            <a:r>
              <a:rPr lang="ko-KR" altLang="en-US" smtClean="0">
                <a:solidFill>
                  <a:schemeClr val="bg1"/>
                </a:solidFill>
              </a:rPr>
              <a:t>소구간</a:t>
            </a:r>
            <a:r>
              <a:rPr lang="en-US" altLang="ko-KR">
                <a:solidFill>
                  <a:schemeClr val="bg1"/>
                </a:solidFill>
              </a:rPr>
              <a:t>2</a:t>
            </a:r>
            <a:r>
              <a:rPr lang="en-US" altLang="ko-KR" smtClean="0">
                <a:solidFill>
                  <a:schemeClr val="bg1"/>
                </a:solidFill>
              </a:rPr>
              <a:t> &gt; </a:t>
            </a:r>
            <a:r>
              <a:rPr lang="ko-KR" altLang="en-US" smtClean="0">
                <a:solidFill>
                  <a:schemeClr val="bg1"/>
                </a:solidFill>
              </a:rPr>
              <a:t>함</a:t>
            </a:r>
            <a:r>
              <a:rPr lang="ko-KR" altLang="en-US">
                <a:solidFill>
                  <a:schemeClr val="bg1"/>
                </a:solidFill>
              </a:rPr>
              <a:t>정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32634" y="1194619"/>
            <a:ext cx="5544616" cy="526297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chemeClr val="bg1"/>
                </a:solidFill>
              </a:rPr>
              <a:t>함정 </a:t>
            </a:r>
            <a:r>
              <a:rPr lang="en-US" altLang="ko-KR" sz="2000" b="1" smtClean="0">
                <a:solidFill>
                  <a:schemeClr val="bg1"/>
                </a:solidFill>
              </a:rPr>
              <a:t>- </a:t>
            </a:r>
            <a:r>
              <a:rPr lang="ko-KR" altLang="en-US" sz="2000" b="1" smtClean="0">
                <a:solidFill>
                  <a:schemeClr val="bg1"/>
                </a:solidFill>
              </a:rPr>
              <a:t>화살 함정</a:t>
            </a:r>
          </a:p>
          <a:p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b="1" smtClean="0">
                <a:solidFill>
                  <a:schemeClr val="bg1"/>
                </a:solidFill>
              </a:rPr>
              <a:t>그래픽 </a:t>
            </a:r>
            <a:r>
              <a:rPr lang="ko-KR" altLang="en-US" b="1">
                <a:solidFill>
                  <a:schemeClr val="bg1"/>
                </a:solidFill>
              </a:rPr>
              <a:t>속성</a:t>
            </a:r>
            <a:endParaRPr lang="en-US" altLang="ko-KR" b="1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벽면에 붙어있는 형태의 함정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기본적으로 화살이 나오는 구멍과 바위나 나무로된 통</a:t>
            </a:r>
            <a:r>
              <a:rPr lang="en-US" altLang="ko-KR" sz="1400" smtClean="0">
                <a:solidFill>
                  <a:schemeClr val="bg1"/>
                </a:solidFill>
              </a:rPr>
              <a:t>(</a:t>
            </a:r>
            <a:r>
              <a:rPr lang="ko-KR" altLang="en-US" sz="1400" smtClean="0">
                <a:solidFill>
                  <a:schemeClr val="bg1"/>
                </a:solidFill>
              </a:rPr>
              <a:t>면</a:t>
            </a:r>
            <a:r>
              <a:rPr lang="en-US" altLang="ko-KR" sz="1400" smtClean="0">
                <a:solidFill>
                  <a:schemeClr val="bg1"/>
                </a:solidFill>
              </a:rPr>
              <a:t>)</a:t>
            </a:r>
            <a:r>
              <a:rPr lang="ko-KR" altLang="en-US" sz="1400" smtClean="0">
                <a:solidFill>
                  <a:schemeClr val="bg1"/>
                </a:solidFill>
              </a:rPr>
              <a:t>으로 이루어져 있다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화살은 짧은 나무 화살이다</a:t>
            </a:r>
            <a:r>
              <a:rPr lang="en-US" altLang="ko-KR" sz="1400" smtClean="0">
                <a:solidFill>
                  <a:schemeClr val="bg1"/>
                </a:solidFill>
              </a:rPr>
              <a:t>.(=</a:t>
            </a:r>
            <a:r>
              <a:rPr lang="ko-KR" altLang="en-US" sz="1400" smtClean="0">
                <a:solidFill>
                  <a:schemeClr val="bg1"/>
                </a:solidFill>
              </a:rPr>
              <a:t>검색</a:t>
            </a:r>
            <a:r>
              <a:rPr lang="ko-KR" altLang="en-US" sz="1400">
                <a:solidFill>
                  <a:schemeClr val="bg1"/>
                </a:solidFill>
              </a:rPr>
              <a:t>창</a:t>
            </a:r>
            <a:r>
              <a:rPr lang="ko-KR" altLang="en-US" sz="1400" smtClean="0">
                <a:solidFill>
                  <a:schemeClr val="bg1"/>
                </a:solidFill>
              </a:rPr>
              <a:t>에 </a:t>
            </a:r>
            <a:r>
              <a:rPr lang="en-US" altLang="ko-KR" sz="1400" smtClean="0">
                <a:solidFill>
                  <a:schemeClr val="bg1"/>
                </a:solidFill>
              </a:rPr>
              <a:t>'</a:t>
            </a:r>
            <a:r>
              <a:rPr lang="ko-KR" altLang="en-US" sz="1400" smtClean="0">
                <a:solidFill>
                  <a:schemeClr val="bg1"/>
                </a:solidFill>
              </a:rPr>
              <a:t>편전</a:t>
            </a:r>
            <a:r>
              <a:rPr lang="en-US" altLang="ko-KR" sz="1400" smtClean="0">
                <a:solidFill>
                  <a:schemeClr val="bg1"/>
                </a:solidFill>
              </a:rPr>
              <a:t>'</a:t>
            </a:r>
            <a:r>
              <a:rPr lang="ko-KR" altLang="en-US" sz="1400" smtClean="0">
                <a:solidFill>
                  <a:schemeClr val="bg1"/>
                </a:solidFill>
              </a:rPr>
              <a:t>참조</a:t>
            </a:r>
            <a:r>
              <a:rPr lang="en-US" altLang="ko-KR" sz="1400" smtClean="0">
                <a:solidFill>
                  <a:schemeClr val="bg1"/>
                </a:solidFill>
              </a:rPr>
              <a:t>)</a:t>
            </a:r>
          </a:p>
          <a:p>
            <a:endParaRPr lang="en-US" altLang="ko-KR" sz="1400">
              <a:solidFill>
                <a:schemeClr val="bg1"/>
              </a:solidFill>
            </a:endParaRPr>
          </a:p>
          <a:p>
            <a:r>
              <a:rPr lang="ko-KR" altLang="en-US" b="1" smtClean="0">
                <a:solidFill>
                  <a:schemeClr val="bg1"/>
                </a:solidFill>
              </a:rPr>
              <a:t>시스템 속성</a:t>
            </a:r>
            <a:endParaRPr lang="en-US" altLang="ko-KR" b="1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기본</a:t>
            </a:r>
            <a:r>
              <a:rPr lang="en-US" altLang="ko-KR" sz="1400" smtClean="0">
                <a:solidFill>
                  <a:schemeClr val="bg1"/>
                </a:solidFill>
              </a:rPr>
              <a:t>&gt;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작동시 화살을 쏜다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화살에 맞은 캐릭터는 피해를 입는다</a:t>
            </a:r>
            <a:r>
              <a:rPr lang="en-US" altLang="ko-KR" sz="1400" smtClean="0">
                <a:solidFill>
                  <a:schemeClr val="bg1"/>
                </a:solidFill>
              </a:rPr>
              <a:t>.(</a:t>
            </a:r>
            <a:r>
              <a:rPr lang="ko-KR" altLang="en-US" sz="1400" smtClean="0">
                <a:solidFill>
                  <a:schemeClr val="bg1"/>
                </a:solidFill>
              </a:rPr>
              <a:t>생명력</a:t>
            </a:r>
            <a:r>
              <a:rPr lang="en-US" altLang="ko-KR" sz="1400" smtClean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화살은 캐릭터나 오브젝트를 관통하지 못한다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무적인 캐릭터도 관통하지 못한다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- 3</a:t>
            </a:r>
            <a:r>
              <a:rPr lang="ko-KR" altLang="en-US" sz="1400" smtClean="0">
                <a:solidFill>
                  <a:schemeClr val="bg1"/>
                </a:solidFill>
              </a:rPr>
              <a:t>발의 화살중 피해는 한 번만 입는다</a:t>
            </a:r>
            <a:r>
              <a:rPr lang="en-US" altLang="ko-KR" sz="1400" smtClean="0">
                <a:solidFill>
                  <a:schemeClr val="bg1"/>
                </a:solidFill>
              </a:rPr>
              <a:t>.(</a:t>
            </a:r>
            <a:r>
              <a:rPr lang="ko-KR" altLang="en-US" sz="1400" smtClean="0">
                <a:solidFill>
                  <a:schemeClr val="bg1"/>
                </a:solidFill>
              </a:rPr>
              <a:t>무적시간 때문</a:t>
            </a:r>
            <a:r>
              <a:rPr lang="en-US" altLang="ko-KR" sz="1400" smtClean="0">
                <a:solidFill>
                  <a:schemeClr val="bg1"/>
                </a:solidFill>
              </a:rPr>
              <a:t>)</a:t>
            </a:r>
          </a:p>
          <a:p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상호작용</a:t>
            </a:r>
            <a:r>
              <a:rPr lang="en-US" altLang="ko-KR" sz="1400" smtClean="0">
                <a:solidFill>
                  <a:schemeClr val="bg1"/>
                </a:solidFill>
              </a:rPr>
              <a:t>&gt;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발판에 연결되어 있는 형태이다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발판이 작동할시 화살을 쏜다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발판을 한번 밟으면 </a:t>
            </a:r>
            <a:r>
              <a:rPr lang="en-US" altLang="ko-KR" sz="1400" smtClean="0">
                <a:solidFill>
                  <a:schemeClr val="bg1"/>
                </a:solidFill>
              </a:rPr>
              <a:t>1~3</a:t>
            </a:r>
            <a:r>
              <a:rPr lang="ko-KR" altLang="en-US" sz="1400" smtClean="0">
                <a:solidFill>
                  <a:schemeClr val="bg1"/>
                </a:solidFill>
              </a:rPr>
              <a:t>발의 화살을 쏜다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발판을 계속 밟고 있어도 한번 쏘고나면 연속으로 쏘지 않는다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발판을 밟아 한번 쏜 후 발판에서 벗어났다가 다시 밟으면 작동한다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9" name="Picture 2" descr="arrow trap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1518" y="1178973"/>
            <a:ext cx="2953091" cy="2726629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44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50947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rgbClr val="FF0000"/>
          </a:solidFill>
          <a:ln>
            <a:noFill/>
          </a:ln>
        </p:spPr>
        <p:txBody>
          <a:bodyPr/>
          <a:lstStyle/>
          <a:p>
            <a:pPr algn="l"/>
            <a:r>
              <a:rPr lang="ko-KR" altLang="en-US" smtClean="0">
                <a:solidFill>
                  <a:schemeClr val="bg1"/>
                </a:solidFill>
              </a:rPr>
              <a:t>대구간</a:t>
            </a:r>
            <a:r>
              <a:rPr lang="en-US" altLang="ko-KR" smtClean="0">
                <a:solidFill>
                  <a:schemeClr val="bg1"/>
                </a:solidFill>
              </a:rPr>
              <a:t>1 &gt; </a:t>
            </a:r>
            <a:r>
              <a:rPr lang="ko-KR" altLang="en-US" smtClean="0">
                <a:solidFill>
                  <a:schemeClr val="bg1"/>
                </a:solidFill>
              </a:rPr>
              <a:t>소구간</a:t>
            </a:r>
            <a:r>
              <a:rPr lang="en-US" altLang="ko-KR">
                <a:solidFill>
                  <a:schemeClr val="bg1"/>
                </a:solidFill>
              </a:rPr>
              <a:t>2</a:t>
            </a:r>
            <a:r>
              <a:rPr lang="en-US" altLang="ko-KR" smtClean="0">
                <a:solidFill>
                  <a:schemeClr val="bg1"/>
                </a:solidFill>
              </a:rPr>
              <a:t> &gt; </a:t>
            </a:r>
            <a:r>
              <a:rPr lang="ko-KR" altLang="en-US" smtClean="0">
                <a:solidFill>
                  <a:schemeClr val="bg1"/>
                </a:solidFill>
              </a:rPr>
              <a:t>오브젝</a:t>
            </a:r>
            <a:r>
              <a:rPr lang="ko-KR" altLang="en-US">
                <a:solidFill>
                  <a:schemeClr val="bg1"/>
                </a:solidFill>
              </a:rPr>
              <a:t>트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pic>
        <p:nvPicPr>
          <p:cNvPr id="31747" name="Picture 3" descr="C:\Users\ooo\Desktop\20110314110033_842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8" t="38214" r="26575" b="12072"/>
          <a:stretch/>
        </p:blipFill>
        <p:spPr bwMode="auto">
          <a:xfrm>
            <a:off x="249964" y="1340768"/>
            <a:ext cx="2954307" cy="2232248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332634" y="1331988"/>
            <a:ext cx="5544616" cy="360098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chemeClr val="bg1"/>
                </a:solidFill>
              </a:rPr>
              <a:t>오브젝</a:t>
            </a:r>
            <a:r>
              <a:rPr lang="ko-KR" altLang="en-US" sz="2000" b="1">
                <a:solidFill>
                  <a:schemeClr val="bg1"/>
                </a:solidFill>
              </a:rPr>
              <a:t>트</a:t>
            </a:r>
            <a:r>
              <a:rPr lang="ko-KR" altLang="en-US" sz="2000" b="1" smtClean="0">
                <a:solidFill>
                  <a:schemeClr val="bg1"/>
                </a:solidFill>
              </a:rPr>
              <a:t> </a:t>
            </a:r>
            <a:r>
              <a:rPr lang="en-US" altLang="ko-KR" sz="2000" b="1" smtClean="0">
                <a:solidFill>
                  <a:schemeClr val="bg1"/>
                </a:solidFill>
              </a:rPr>
              <a:t>- </a:t>
            </a:r>
            <a:r>
              <a:rPr lang="ko-KR" altLang="en-US" sz="2000" b="1" smtClean="0">
                <a:solidFill>
                  <a:schemeClr val="bg1"/>
                </a:solidFill>
              </a:rPr>
              <a:t>발판</a:t>
            </a:r>
          </a:p>
          <a:p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b="1" smtClean="0">
                <a:solidFill>
                  <a:schemeClr val="bg1"/>
                </a:solidFill>
              </a:rPr>
              <a:t>기본 속성</a:t>
            </a:r>
            <a:endParaRPr lang="en-US" altLang="ko-KR" b="1" smtClean="0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플레이어가 위에 서있으면 작동된다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이 오브젝트는 자신과 연결된 오브젝트를 작동 시킬수 있다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한명 이상의 캐릭터가 올라가면 작동된다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  (</a:t>
            </a:r>
            <a:r>
              <a:rPr lang="ko-KR" altLang="en-US" sz="1400" smtClean="0">
                <a:solidFill>
                  <a:schemeClr val="bg1"/>
                </a:solidFill>
              </a:rPr>
              <a:t>캐릭위에 캐릭이 서있는 경우</a:t>
            </a:r>
            <a:r>
              <a:rPr lang="en-US" altLang="ko-KR" sz="1400" smtClean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작동 되기 전에는 튀어 나와있다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위에 오브젝트나 캐릭터가 올라가 있으면 들어간다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endParaRPr lang="en-US" altLang="ko-KR" smtClean="0">
              <a:solidFill>
                <a:schemeClr val="bg1"/>
              </a:solidFill>
            </a:endParaRPr>
          </a:p>
          <a:p>
            <a:r>
              <a:rPr lang="ko-KR" altLang="en-US" b="1" smtClean="0">
                <a:solidFill>
                  <a:schemeClr val="bg1"/>
                </a:solidFill>
              </a:rPr>
              <a:t>상호 작용 관련</a:t>
            </a:r>
            <a:endParaRPr lang="en-US" altLang="ko-KR" b="1" smtClean="0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이 오브젝트는 위에 바위</a:t>
            </a:r>
            <a:r>
              <a:rPr lang="en-US" altLang="ko-KR" sz="1400" smtClean="0">
                <a:solidFill>
                  <a:schemeClr val="bg1"/>
                </a:solidFill>
              </a:rPr>
              <a:t>(</a:t>
            </a:r>
            <a:r>
              <a:rPr lang="ko-KR" altLang="en-US" sz="1400" smtClean="0">
                <a:solidFill>
                  <a:schemeClr val="bg1"/>
                </a:solidFill>
              </a:rPr>
              <a:t>오브젝트 </a:t>
            </a:r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움직이는 바위</a:t>
            </a:r>
            <a:r>
              <a:rPr lang="en-US" altLang="ko-KR" sz="1400" smtClean="0">
                <a:solidFill>
                  <a:schemeClr val="bg1"/>
                </a:solidFill>
              </a:rPr>
              <a:t>)</a:t>
            </a:r>
            <a:r>
              <a:rPr lang="ko-KR" altLang="en-US" sz="1400" smtClean="0">
                <a:solidFill>
                  <a:schemeClr val="bg1"/>
                </a:solidFill>
              </a:rPr>
              <a:t>가 올라가면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  </a:t>
            </a:r>
            <a:r>
              <a:rPr lang="ko-KR" altLang="en-US" sz="1400" smtClean="0">
                <a:solidFill>
                  <a:schemeClr val="bg1"/>
                </a:solidFill>
              </a:rPr>
              <a:t>작동된다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  <a:r>
              <a:rPr lang="ko-KR" altLang="en-US" sz="1400" smtClean="0">
                <a:solidFill>
                  <a:schemeClr val="bg1"/>
                </a:solidFill>
              </a:rPr>
              <a:t> 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이 오브젝트는 </a:t>
            </a:r>
            <a:r>
              <a:rPr lang="en-US" altLang="ko-KR" sz="1400" smtClean="0">
                <a:solidFill>
                  <a:schemeClr val="bg1"/>
                </a:solidFill>
              </a:rPr>
              <a:t>1</a:t>
            </a:r>
            <a:r>
              <a:rPr lang="ko-KR" altLang="en-US" sz="1400" smtClean="0">
                <a:solidFill>
                  <a:schemeClr val="bg1"/>
                </a:solidFill>
              </a:rPr>
              <a:t>개 이상의 바위가 올라가면 작동된다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  (</a:t>
            </a:r>
            <a:r>
              <a:rPr lang="ko-KR" altLang="en-US" sz="1400" smtClean="0">
                <a:solidFill>
                  <a:schemeClr val="bg1"/>
                </a:solidFill>
              </a:rPr>
              <a:t>바위 위에 바위가 올라가거나 캐릭이 올라간 경우</a:t>
            </a:r>
            <a:r>
              <a:rPr lang="en-US" altLang="ko-KR" sz="1400" smtClean="0">
                <a:solidFill>
                  <a:schemeClr val="bg1"/>
                </a:solidFill>
              </a:rPr>
              <a:t>)</a:t>
            </a:r>
            <a:endParaRPr lang="en-US" altLang="ko-KR" sz="140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13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6524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rgbClr val="FF0000"/>
          </a:solidFill>
        </p:spPr>
        <p:txBody>
          <a:bodyPr/>
          <a:lstStyle/>
          <a:p>
            <a:pPr algn="l"/>
            <a:r>
              <a:rPr lang="ko-KR" altLang="en-US" smtClean="0">
                <a:solidFill>
                  <a:schemeClr val="bg1"/>
                </a:solidFill>
              </a:rPr>
              <a:t>대구간</a:t>
            </a:r>
            <a:r>
              <a:rPr lang="en-US" altLang="ko-KR">
                <a:solidFill>
                  <a:schemeClr val="bg1"/>
                </a:solidFill>
              </a:rPr>
              <a:t>1</a:t>
            </a:r>
            <a:r>
              <a:rPr lang="en-US" altLang="ko-KR" smtClean="0">
                <a:solidFill>
                  <a:schemeClr val="bg1"/>
                </a:solidFill>
              </a:rPr>
              <a:t> - </a:t>
            </a:r>
            <a:r>
              <a:rPr lang="ko-KR" altLang="en-US" smtClean="0">
                <a:solidFill>
                  <a:schemeClr val="bg1"/>
                </a:solidFill>
              </a:rPr>
              <a:t>소구간</a:t>
            </a:r>
            <a:r>
              <a:rPr lang="en-US" altLang="ko-KR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1F2926B-0702-4786-A749-10128EC45876}"/>
              </a:ext>
            </a:extLst>
          </p:cNvPr>
          <p:cNvSpPr txBox="1"/>
          <p:nvPr/>
        </p:nvSpPr>
        <p:spPr>
          <a:xfrm>
            <a:off x="347916" y="4581128"/>
            <a:ext cx="8428424" cy="19697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bg1"/>
                </a:solidFill>
              </a:rPr>
              <a:t>소분위 명칭 </a:t>
            </a:r>
            <a:r>
              <a:rPr lang="en-US" altLang="ko-KR" sz="2400" smtClean="0">
                <a:solidFill>
                  <a:schemeClr val="bg1"/>
                </a:solidFill>
              </a:rPr>
              <a:t>- </a:t>
            </a:r>
            <a:r>
              <a:rPr lang="ko-KR" altLang="en-US" sz="2400" smtClean="0">
                <a:solidFill>
                  <a:schemeClr val="bg1"/>
                </a:solidFill>
              </a:rPr>
              <a:t>유적 오르막길</a:t>
            </a:r>
          </a:p>
          <a:p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진행 배경 컨셉 </a:t>
            </a:r>
            <a:r>
              <a:rPr lang="en-US" altLang="ko-KR" sz="1400" smtClean="0">
                <a:solidFill>
                  <a:schemeClr val="bg1"/>
                </a:solidFill>
              </a:rPr>
              <a:t>- </a:t>
            </a:r>
          </a:p>
          <a:p>
            <a:r>
              <a:rPr lang="ko-KR" altLang="en-US" sz="1400" smtClean="0">
                <a:solidFill>
                  <a:schemeClr val="bg1"/>
                </a:solidFill>
              </a:rPr>
              <a:t>진행 방식 </a:t>
            </a:r>
            <a:r>
              <a:rPr lang="en-US" altLang="ko-KR" sz="1400" smtClean="0">
                <a:solidFill>
                  <a:schemeClr val="bg1"/>
                </a:solidFill>
              </a:rPr>
              <a:t>-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시작지점</a:t>
            </a:r>
            <a:endParaRPr lang="en-US" altLang="ko-KR" sz="1400" smtClean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튜토리얼 </a:t>
            </a:r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연계형 가시 함정</a:t>
            </a:r>
            <a:endParaRPr lang="en-US" altLang="ko-KR" sz="1400" smtClean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튜토리얼 </a:t>
            </a:r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화살 함정 </a:t>
            </a:r>
            <a:r>
              <a:rPr lang="en-US" altLang="ko-KR" sz="1400" smtClean="0">
                <a:solidFill>
                  <a:schemeClr val="bg1"/>
                </a:solidFill>
              </a:rPr>
              <a:t>&amp; </a:t>
            </a:r>
            <a:r>
              <a:rPr lang="ko-KR" altLang="en-US" sz="1400" smtClean="0">
                <a:solidFill>
                  <a:schemeClr val="bg1"/>
                </a:solidFill>
              </a:rPr>
              <a:t>가림막</a:t>
            </a:r>
            <a:endParaRPr lang="en-US" altLang="ko-KR" sz="1400" smtClean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ko-KR" sz="140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416" y="1052736"/>
            <a:ext cx="5515279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950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4869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rgbClr val="FF0000"/>
          </a:solidFill>
          <a:ln>
            <a:noFill/>
          </a:ln>
        </p:spPr>
        <p:txBody>
          <a:bodyPr/>
          <a:lstStyle/>
          <a:p>
            <a:pPr algn="l"/>
            <a:r>
              <a:rPr lang="ko-KR" altLang="en-US" smtClean="0">
                <a:solidFill>
                  <a:schemeClr val="bg1"/>
                </a:solidFill>
              </a:rPr>
              <a:t>대구간</a:t>
            </a:r>
            <a:r>
              <a:rPr lang="en-US" altLang="ko-KR" smtClean="0">
                <a:solidFill>
                  <a:schemeClr val="bg1"/>
                </a:solidFill>
              </a:rPr>
              <a:t>1 &gt; </a:t>
            </a:r>
            <a:r>
              <a:rPr lang="ko-KR" altLang="en-US" smtClean="0">
                <a:solidFill>
                  <a:schemeClr val="bg1"/>
                </a:solidFill>
              </a:rPr>
              <a:t>소구간</a:t>
            </a:r>
            <a:r>
              <a:rPr lang="en-US" altLang="ko-KR">
                <a:solidFill>
                  <a:schemeClr val="bg1"/>
                </a:solidFill>
              </a:rPr>
              <a:t>2</a:t>
            </a:r>
            <a:r>
              <a:rPr lang="en-US" altLang="ko-KR" smtClean="0">
                <a:solidFill>
                  <a:schemeClr val="bg1"/>
                </a:solidFill>
              </a:rPr>
              <a:t> &gt; </a:t>
            </a:r>
            <a:r>
              <a:rPr lang="ko-KR" altLang="en-US" smtClean="0">
                <a:solidFill>
                  <a:schemeClr val="bg1"/>
                </a:solidFill>
              </a:rPr>
              <a:t>타일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cxnSp>
        <p:nvCxnSpPr>
          <p:cNvPr id="4" name="직선 연결선 3"/>
          <p:cNvCxnSpPr>
            <a:stCxn id="12" idx="1"/>
            <a:endCxn id="12" idx="3"/>
          </p:cNvCxnSpPr>
          <p:nvPr/>
        </p:nvCxnSpPr>
        <p:spPr>
          <a:xfrm>
            <a:off x="0" y="3903345"/>
            <a:ext cx="9144000" cy="0"/>
          </a:xfrm>
          <a:prstGeom prst="line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843808" y="1172969"/>
            <a:ext cx="1512168" cy="40011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chemeClr val="bg1"/>
                </a:solidFill>
              </a:rPr>
              <a:t>바닥 </a:t>
            </a:r>
            <a:r>
              <a:rPr lang="en-US" altLang="ko-KR" sz="2000" b="1" smtClean="0">
                <a:solidFill>
                  <a:schemeClr val="bg1"/>
                </a:solidFill>
              </a:rPr>
              <a:t>-</a:t>
            </a:r>
            <a:r>
              <a:rPr lang="ko-KR" altLang="en-US" sz="2000" b="1" smtClean="0">
                <a:solidFill>
                  <a:schemeClr val="bg1"/>
                </a:solidFill>
              </a:rPr>
              <a:t> 유적</a:t>
            </a:r>
          </a:p>
        </p:txBody>
      </p:sp>
      <p:cxnSp>
        <p:nvCxnSpPr>
          <p:cNvPr id="8" name="직선 연결선 7"/>
          <p:cNvCxnSpPr>
            <a:stCxn id="2" idx="2"/>
          </p:cNvCxnSpPr>
          <p:nvPr/>
        </p:nvCxnSpPr>
        <p:spPr>
          <a:xfrm>
            <a:off x="4572000" y="980728"/>
            <a:ext cx="0" cy="5877272"/>
          </a:xfrm>
          <a:prstGeom prst="line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391225" y="1175193"/>
            <a:ext cx="1656184" cy="40011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solidFill>
                  <a:schemeClr val="bg1"/>
                </a:solidFill>
              </a:rPr>
              <a:t>벽</a:t>
            </a:r>
            <a:r>
              <a:rPr lang="ko-KR" altLang="en-US" sz="2000" b="1" smtClean="0">
                <a:solidFill>
                  <a:schemeClr val="bg1"/>
                </a:solidFill>
              </a:rPr>
              <a:t> </a:t>
            </a:r>
            <a:r>
              <a:rPr lang="en-US" altLang="ko-KR" sz="2000" b="1" smtClean="0">
                <a:solidFill>
                  <a:schemeClr val="bg1"/>
                </a:solidFill>
              </a:rPr>
              <a:t>- </a:t>
            </a:r>
            <a:r>
              <a:rPr lang="ko-KR" altLang="en-US" sz="2000" b="1" smtClean="0">
                <a:solidFill>
                  <a:schemeClr val="bg1"/>
                </a:solidFill>
              </a:rPr>
              <a:t>유적</a:t>
            </a:r>
          </a:p>
        </p:txBody>
      </p:sp>
      <p:pic>
        <p:nvPicPr>
          <p:cNvPr id="33794" name="Picture 2" descr="C:\Users\ooo\Desktop\62dac78c9b07f1a6f27fe6443fe6dc2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69231"/>
            <a:ext cx="2475793" cy="2475793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5" name="Picture 3" descr="C:\Users\ooo\Desktop\76241547cafa96749dc0503311a10e7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175193"/>
            <a:ext cx="2475793" cy="2475793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C:\Users\ooo\Desktop\54dd1653deab478b0576021afb13e9f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221088"/>
            <a:ext cx="2448272" cy="2448272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771800" y="4222541"/>
            <a:ext cx="1656184" cy="40011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solidFill>
                  <a:schemeClr val="bg1"/>
                </a:solidFill>
              </a:rPr>
              <a:t>벽</a:t>
            </a:r>
            <a:r>
              <a:rPr lang="ko-KR" altLang="en-US" sz="2000" b="1" smtClean="0">
                <a:solidFill>
                  <a:schemeClr val="bg1"/>
                </a:solidFill>
              </a:rPr>
              <a:t> </a:t>
            </a:r>
            <a:r>
              <a:rPr lang="en-US" altLang="ko-KR" sz="2000" b="1" smtClean="0">
                <a:solidFill>
                  <a:schemeClr val="bg1"/>
                </a:solidFill>
              </a:rPr>
              <a:t>- </a:t>
            </a:r>
            <a:r>
              <a:rPr lang="ko-KR" altLang="en-US" sz="2000" b="1" smtClean="0">
                <a:solidFill>
                  <a:schemeClr val="bg1"/>
                </a:solidFill>
              </a:rPr>
              <a:t>유적</a:t>
            </a:r>
            <a:r>
              <a:rPr lang="en-US" altLang="ko-KR" sz="2000" b="1" smtClean="0">
                <a:solidFill>
                  <a:schemeClr val="bg1"/>
                </a:solidFill>
              </a:rPr>
              <a:t>2</a:t>
            </a:r>
            <a:endParaRPr lang="ko-KR" altLang="en-US" sz="2000" b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46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50947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rgbClr val="FF0000"/>
          </a:solidFill>
          <a:ln>
            <a:noFill/>
          </a:ln>
        </p:spPr>
        <p:txBody>
          <a:bodyPr/>
          <a:lstStyle/>
          <a:p>
            <a:pPr algn="l"/>
            <a:r>
              <a:rPr lang="ko-KR" altLang="en-US" smtClean="0">
                <a:solidFill>
                  <a:schemeClr val="bg1"/>
                </a:solidFill>
              </a:rPr>
              <a:t>대구간</a:t>
            </a:r>
            <a:r>
              <a:rPr lang="en-US" altLang="ko-KR" smtClean="0">
                <a:solidFill>
                  <a:schemeClr val="bg1"/>
                </a:solidFill>
              </a:rPr>
              <a:t>1 &gt; </a:t>
            </a:r>
            <a:r>
              <a:rPr lang="ko-KR" altLang="en-US" smtClean="0">
                <a:solidFill>
                  <a:schemeClr val="bg1"/>
                </a:solidFill>
              </a:rPr>
              <a:t>소구간</a:t>
            </a:r>
            <a:r>
              <a:rPr lang="en-US" altLang="ko-KR">
                <a:solidFill>
                  <a:schemeClr val="bg1"/>
                </a:solidFill>
              </a:rPr>
              <a:t>2</a:t>
            </a:r>
            <a:r>
              <a:rPr lang="en-US" altLang="ko-KR" smtClean="0">
                <a:solidFill>
                  <a:schemeClr val="bg1"/>
                </a:solidFill>
              </a:rPr>
              <a:t> &gt; </a:t>
            </a:r>
            <a:r>
              <a:rPr lang="ko-KR" altLang="en-US" smtClean="0">
                <a:solidFill>
                  <a:schemeClr val="bg1"/>
                </a:solidFill>
              </a:rPr>
              <a:t>함</a:t>
            </a:r>
            <a:r>
              <a:rPr lang="ko-KR" altLang="en-US">
                <a:solidFill>
                  <a:schemeClr val="bg1"/>
                </a:solidFill>
              </a:rPr>
              <a:t>정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13309" y="1194619"/>
            <a:ext cx="5544616" cy="547842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chemeClr val="bg1"/>
                </a:solidFill>
              </a:rPr>
              <a:t>함정 </a:t>
            </a:r>
            <a:r>
              <a:rPr lang="en-US" altLang="ko-KR" sz="2000" b="1" smtClean="0">
                <a:solidFill>
                  <a:schemeClr val="bg1"/>
                </a:solidFill>
              </a:rPr>
              <a:t>- </a:t>
            </a:r>
            <a:r>
              <a:rPr lang="ko-KR" altLang="en-US" sz="2000" b="1" smtClean="0">
                <a:solidFill>
                  <a:schemeClr val="bg1"/>
                </a:solidFill>
              </a:rPr>
              <a:t>가시 함정 </a:t>
            </a:r>
            <a:r>
              <a:rPr lang="en-US" altLang="ko-KR" sz="2000" b="1" smtClean="0">
                <a:solidFill>
                  <a:schemeClr val="bg1"/>
                </a:solidFill>
              </a:rPr>
              <a:t>(</a:t>
            </a:r>
            <a:r>
              <a:rPr lang="ko-KR" altLang="en-US" sz="2000" b="1" smtClean="0">
                <a:solidFill>
                  <a:schemeClr val="bg1"/>
                </a:solidFill>
              </a:rPr>
              <a:t>연계형</a:t>
            </a:r>
            <a:r>
              <a:rPr lang="en-US" altLang="ko-KR" sz="2000" b="1" smtClean="0">
                <a:solidFill>
                  <a:schemeClr val="bg1"/>
                </a:solidFill>
              </a:rPr>
              <a:t>)</a:t>
            </a:r>
            <a:endParaRPr lang="ko-KR" altLang="en-US" sz="2000" b="1" smtClean="0">
              <a:solidFill>
                <a:schemeClr val="bg1"/>
              </a:solidFill>
            </a:endParaRPr>
          </a:p>
          <a:p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b="1" smtClean="0">
                <a:solidFill>
                  <a:schemeClr val="bg1"/>
                </a:solidFill>
              </a:rPr>
              <a:t>그래픽 속성 </a:t>
            </a:r>
            <a:r>
              <a:rPr lang="en-US" altLang="ko-KR" b="1" smtClean="0">
                <a:solidFill>
                  <a:schemeClr val="bg1"/>
                </a:solidFill>
              </a:rPr>
              <a:t>(=</a:t>
            </a:r>
            <a:r>
              <a:rPr lang="ko-KR" altLang="en-US" b="1" smtClean="0">
                <a:solidFill>
                  <a:schemeClr val="bg1"/>
                </a:solidFill>
              </a:rPr>
              <a:t>발판형과 같음</a:t>
            </a:r>
            <a:r>
              <a:rPr lang="en-US" altLang="ko-KR" b="1" smtClean="0">
                <a:solidFill>
                  <a:schemeClr val="bg1"/>
                </a:solidFill>
              </a:rPr>
              <a:t>)</a:t>
            </a:r>
            <a:endParaRPr lang="en-US" altLang="ko-KR" b="1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작동전</a:t>
            </a:r>
            <a:r>
              <a:rPr lang="en-US" altLang="ko-KR" sz="1400" smtClean="0">
                <a:solidFill>
                  <a:schemeClr val="bg1"/>
                </a:solidFill>
              </a:rPr>
              <a:t>&gt;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구멍이 듬성 듬성 나있는 형태이다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구멍의 형태는 주변배경에 맞춰 형태가 다르다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>
                <a:solidFill>
                  <a:schemeClr val="bg1"/>
                </a:solidFill>
              </a:rPr>
              <a:t> </a:t>
            </a:r>
            <a:r>
              <a:rPr lang="en-US" altLang="ko-KR" sz="1400" smtClean="0">
                <a:solidFill>
                  <a:schemeClr val="bg1"/>
                </a:solidFill>
              </a:rPr>
              <a:t> (</a:t>
            </a:r>
            <a:r>
              <a:rPr lang="ko-KR" altLang="en-US" sz="1400" smtClean="0">
                <a:solidFill>
                  <a:schemeClr val="bg1"/>
                </a:solidFill>
              </a:rPr>
              <a:t>바위 </a:t>
            </a:r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바위에 구멍이 난 형태</a:t>
            </a:r>
            <a:r>
              <a:rPr lang="en-US" altLang="ko-KR" sz="1400" smtClean="0">
                <a:solidFill>
                  <a:schemeClr val="bg1"/>
                </a:solidFill>
              </a:rPr>
              <a:t>, </a:t>
            </a:r>
            <a:r>
              <a:rPr lang="ko-KR" altLang="en-US" sz="1400" smtClean="0">
                <a:solidFill>
                  <a:schemeClr val="bg1"/>
                </a:solidFill>
              </a:rPr>
              <a:t>숲 </a:t>
            </a:r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주변과 풀색과 형태가 다름</a:t>
            </a:r>
            <a:r>
              <a:rPr lang="en-US" altLang="ko-KR" sz="1400" smtClean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1400" smtClean="0">
                <a:solidFill>
                  <a:schemeClr val="bg1"/>
                </a:solidFill>
              </a:rPr>
              <a:t>작동후</a:t>
            </a:r>
            <a:r>
              <a:rPr lang="en-US" altLang="ko-KR" sz="1400" smtClean="0">
                <a:solidFill>
                  <a:schemeClr val="bg1"/>
                </a:solidFill>
              </a:rPr>
              <a:t>&gt;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가시가 튀어 나왔을때는 </a:t>
            </a:r>
            <a:r>
              <a:rPr lang="ko-KR" altLang="en-US" sz="1400" u="sng" smtClean="0">
                <a:solidFill>
                  <a:schemeClr val="bg1"/>
                </a:solidFill>
              </a:rPr>
              <a:t>함정 </a:t>
            </a:r>
            <a:r>
              <a:rPr lang="en-US" altLang="ko-KR" sz="1400" u="sng" smtClean="0">
                <a:solidFill>
                  <a:schemeClr val="bg1"/>
                </a:solidFill>
              </a:rPr>
              <a:t>- </a:t>
            </a:r>
            <a:r>
              <a:rPr lang="ko-KR" altLang="en-US" sz="1400" u="sng" smtClean="0">
                <a:solidFill>
                  <a:schemeClr val="bg1"/>
                </a:solidFill>
              </a:rPr>
              <a:t>가시함정</a:t>
            </a:r>
            <a:r>
              <a:rPr lang="ko-KR" altLang="en-US" sz="1400" smtClean="0">
                <a:solidFill>
                  <a:schemeClr val="bg1"/>
                </a:solidFill>
              </a:rPr>
              <a:t>과 같음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주변 배경에 맞춰 튀어나오는 가시의 형태가 다르다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>
                <a:solidFill>
                  <a:schemeClr val="bg1"/>
                </a:solidFill>
              </a:rPr>
              <a:t> </a:t>
            </a:r>
            <a:r>
              <a:rPr lang="en-US" altLang="ko-KR" sz="1400" smtClean="0">
                <a:solidFill>
                  <a:schemeClr val="bg1"/>
                </a:solidFill>
              </a:rPr>
              <a:t> (</a:t>
            </a:r>
            <a:r>
              <a:rPr lang="ko-KR" altLang="en-US" sz="1400" smtClean="0">
                <a:solidFill>
                  <a:schemeClr val="bg1"/>
                </a:solidFill>
              </a:rPr>
              <a:t>바위</a:t>
            </a:r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바위가시</a:t>
            </a:r>
            <a:r>
              <a:rPr lang="en-US" altLang="ko-KR" sz="1400" smtClean="0">
                <a:solidFill>
                  <a:schemeClr val="bg1"/>
                </a:solidFill>
              </a:rPr>
              <a:t>, </a:t>
            </a:r>
            <a:r>
              <a:rPr lang="ko-KR" altLang="en-US" sz="1400" smtClean="0">
                <a:solidFill>
                  <a:schemeClr val="bg1"/>
                </a:solidFill>
              </a:rPr>
              <a:t>숲</a:t>
            </a:r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창등</a:t>
            </a:r>
            <a:r>
              <a:rPr lang="en-US" altLang="ko-KR" sz="1400" smtClean="0">
                <a:solidFill>
                  <a:schemeClr val="bg1"/>
                </a:solidFill>
              </a:rPr>
              <a:t>)</a:t>
            </a:r>
            <a:endParaRPr lang="en-US" altLang="ko-KR" sz="1400">
              <a:solidFill>
                <a:schemeClr val="bg1"/>
              </a:solidFill>
            </a:endParaRPr>
          </a:p>
          <a:p>
            <a:endParaRPr lang="en-US" altLang="ko-KR" sz="1400">
              <a:solidFill>
                <a:schemeClr val="bg1"/>
              </a:solidFill>
            </a:endParaRPr>
          </a:p>
          <a:p>
            <a:r>
              <a:rPr lang="ko-KR" altLang="en-US" b="1" smtClean="0">
                <a:solidFill>
                  <a:schemeClr val="bg1"/>
                </a:solidFill>
              </a:rPr>
              <a:t>시스템 속성</a:t>
            </a:r>
            <a:endParaRPr lang="en-US" altLang="ko-KR" b="1" smtClean="0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가시에 접촉된 플레이어는 피해를 입는다</a:t>
            </a:r>
            <a:r>
              <a:rPr lang="en-US" altLang="ko-KR" sz="1400" smtClean="0">
                <a:solidFill>
                  <a:schemeClr val="bg1"/>
                </a:solidFill>
              </a:rPr>
              <a:t>.(</a:t>
            </a:r>
            <a:r>
              <a:rPr lang="ko-KR" altLang="en-US" sz="1400" smtClean="0">
                <a:solidFill>
                  <a:schemeClr val="bg1"/>
                </a:solidFill>
              </a:rPr>
              <a:t>생명력</a:t>
            </a:r>
            <a:r>
              <a:rPr lang="en-US" altLang="ko-KR" sz="1400" smtClean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작동후 발판위에 캐릭터가 없어지면 가시는 다시 들어간다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</a:t>
            </a:r>
            <a:r>
              <a:rPr lang="ko-KR" altLang="en-US" sz="1400">
                <a:solidFill>
                  <a:schemeClr val="bg1"/>
                </a:solidFill>
              </a:rPr>
              <a:t> </a:t>
            </a:r>
            <a:r>
              <a:rPr lang="ko-KR" altLang="en-US" sz="1400" smtClean="0">
                <a:solidFill>
                  <a:schemeClr val="bg1"/>
                </a:solidFill>
              </a:rPr>
              <a:t>가시가 들어갈때는 애니메이션이 끝나고 다시 나온다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>
                <a:solidFill>
                  <a:schemeClr val="bg1"/>
                </a:solidFill>
              </a:rPr>
              <a:t> </a:t>
            </a:r>
            <a:r>
              <a:rPr lang="en-US" altLang="ko-KR" sz="1400" smtClean="0">
                <a:solidFill>
                  <a:schemeClr val="bg1"/>
                </a:solidFill>
              </a:rPr>
              <a:t>  ※</a:t>
            </a:r>
            <a:r>
              <a:rPr lang="ko-KR" altLang="en-US" sz="1400" smtClean="0">
                <a:solidFill>
                  <a:schemeClr val="bg1"/>
                </a:solidFill>
              </a:rPr>
              <a:t>들어갈때 애니메이션 </a:t>
            </a:r>
            <a:r>
              <a:rPr lang="en-US" altLang="ko-KR" sz="1400" smtClean="0">
                <a:solidFill>
                  <a:schemeClr val="bg1"/>
                </a:solidFill>
              </a:rPr>
              <a:t>&amp; </a:t>
            </a:r>
            <a:r>
              <a:rPr lang="ko-KR" altLang="en-US" sz="1400" smtClean="0">
                <a:solidFill>
                  <a:schemeClr val="bg1"/>
                </a:solidFill>
              </a:rPr>
              <a:t>나올때 애니메이션 둘다 접촉피해를 줌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가시가 나와있을때 무적시간이 지난 캐릭터는 또다시 피해를 입는다</a:t>
            </a:r>
            <a:r>
              <a:rPr lang="en-US" altLang="ko-KR" sz="1400" smtClean="0">
                <a:solidFill>
                  <a:schemeClr val="bg1"/>
                </a:solidFill>
              </a:rPr>
              <a:t>.(</a:t>
            </a:r>
            <a:r>
              <a:rPr lang="ko-KR" altLang="en-US" sz="1400" smtClean="0">
                <a:solidFill>
                  <a:schemeClr val="bg1"/>
                </a:solidFill>
              </a:rPr>
              <a:t>피해를 입었을시 나오는 무적시간</a:t>
            </a:r>
            <a:r>
              <a:rPr lang="en-US" altLang="ko-KR" sz="1400" smtClean="0">
                <a:solidFill>
                  <a:schemeClr val="bg1"/>
                </a:solidFill>
              </a:rPr>
              <a:t>)</a:t>
            </a:r>
          </a:p>
          <a:p>
            <a:endParaRPr lang="en-US" altLang="ko-KR" sz="140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상호작용 속성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연계되는 발판 혹은 레버가 작동됬을때 작동된다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   ※</a:t>
            </a:r>
            <a:r>
              <a:rPr lang="ko-KR" altLang="en-US" sz="1400" smtClean="0">
                <a:solidFill>
                  <a:schemeClr val="bg1"/>
                </a:solidFill>
              </a:rPr>
              <a:t>만약 작동중인 상태라면 레버나 발판을 작동하면 작동이 중지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 </a:t>
            </a:r>
            <a:r>
              <a:rPr lang="en-US" altLang="ko-KR" sz="1400" smtClean="0">
                <a:solidFill>
                  <a:schemeClr val="bg1"/>
                </a:solidFill>
              </a:rPr>
              <a:t>     </a:t>
            </a:r>
            <a:r>
              <a:rPr lang="ko-KR" altLang="en-US" sz="1400" smtClean="0">
                <a:solidFill>
                  <a:schemeClr val="bg1"/>
                </a:solidFill>
              </a:rPr>
              <a:t>된다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2770" name="Picture 2" descr="C:\Users\ooo\Desktop\orcsmustdie01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71" t="3584" r="2092" b="15221"/>
          <a:stretch/>
        </p:blipFill>
        <p:spPr bwMode="auto">
          <a:xfrm>
            <a:off x="259609" y="1194619"/>
            <a:ext cx="2692567" cy="2450405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6524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rgbClr val="FF0000"/>
          </a:solidFill>
        </p:spPr>
        <p:txBody>
          <a:bodyPr/>
          <a:lstStyle/>
          <a:p>
            <a:pPr algn="l"/>
            <a:r>
              <a:rPr lang="ko-KR" altLang="en-US" smtClean="0">
                <a:solidFill>
                  <a:schemeClr val="bg1"/>
                </a:solidFill>
              </a:rPr>
              <a:t>대구</a:t>
            </a:r>
            <a:r>
              <a:rPr lang="ko-KR" altLang="en-US">
                <a:solidFill>
                  <a:schemeClr val="bg1"/>
                </a:solidFill>
              </a:rPr>
              <a:t>간</a:t>
            </a:r>
            <a:r>
              <a:rPr lang="en-US" altLang="ko-KR" smtClean="0">
                <a:solidFill>
                  <a:schemeClr val="bg1"/>
                </a:solidFill>
              </a:rPr>
              <a:t>1 - </a:t>
            </a:r>
            <a:r>
              <a:rPr lang="ko-KR" altLang="en-US" smtClean="0">
                <a:solidFill>
                  <a:schemeClr val="bg1"/>
                </a:solidFill>
              </a:rPr>
              <a:t>소구간</a:t>
            </a:r>
            <a:r>
              <a:rPr lang="en-US" altLang="ko-KR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1F2926B-0702-4786-A749-10128EC45876}"/>
              </a:ext>
            </a:extLst>
          </p:cNvPr>
          <p:cNvSpPr txBox="1"/>
          <p:nvPr/>
        </p:nvSpPr>
        <p:spPr>
          <a:xfrm>
            <a:off x="357788" y="4653136"/>
            <a:ext cx="8428424" cy="19697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bg1"/>
                </a:solidFill>
              </a:rPr>
              <a:t>소분위 명칭 </a:t>
            </a:r>
            <a:r>
              <a:rPr lang="en-US" altLang="ko-KR" sz="2400" smtClean="0">
                <a:solidFill>
                  <a:schemeClr val="bg1"/>
                </a:solidFill>
              </a:rPr>
              <a:t>- </a:t>
            </a:r>
            <a:r>
              <a:rPr lang="ko-KR" altLang="en-US" sz="2400" smtClean="0">
                <a:solidFill>
                  <a:schemeClr val="bg1"/>
                </a:solidFill>
              </a:rPr>
              <a:t>유적 입구</a:t>
            </a:r>
          </a:p>
          <a:p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진행 배경 컨셉 </a:t>
            </a:r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유적지의 입구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진행 방식 </a:t>
            </a:r>
            <a:r>
              <a:rPr lang="en-US" altLang="ko-KR" sz="1400" smtClean="0">
                <a:solidFill>
                  <a:schemeClr val="bg1"/>
                </a:solidFill>
              </a:rPr>
              <a:t>-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시작지점</a:t>
            </a:r>
            <a:endParaRPr lang="en-US" altLang="ko-KR" sz="1400" smtClean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이벤트 </a:t>
            </a:r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모든 캐릭터가 돌문을 지나가면 돌문이 떨어지며 뒤가 막힌다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튜토리얼 </a:t>
            </a:r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위에서 떨어지는 함정</a:t>
            </a:r>
            <a:endParaRPr lang="en-US" altLang="ko-KR" sz="1400" smtClean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 startAt="3"/>
            </a:pPr>
            <a:endParaRPr lang="en-US" altLang="ko-KR" sz="1400">
              <a:solidFill>
                <a:schemeClr val="bg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1124744"/>
            <a:ext cx="6463252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340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50947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rgbClr val="FF0000"/>
          </a:solidFill>
          <a:ln>
            <a:noFill/>
          </a:ln>
        </p:spPr>
        <p:txBody>
          <a:bodyPr/>
          <a:lstStyle/>
          <a:p>
            <a:pPr algn="l"/>
            <a:r>
              <a:rPr lang="ko-KR" altLang="en-US" smtClean="0">
                <a:solidFill>
                  <a:schemeClr val="bg1"/>
                </a:solidFill>
              </a:rPr>
              <a:t>대구간</a:t>
            </a:r>
            <a:r>
              <a:rPr lang="en-US" altLang="ko-KR" smtClean="0">
                <a:solidFill>
                  <a:schemeClr val="bg1"/>
                </a:solidFill>
              </a:rPr>
              <a:t>1 &gt; </a:t>
            </a:r>
            <a:r>
              <a:rPr lang="ko-KR" altLang="en-US" smtClean="0">
                <a:solidFill>
                  <a:schemeClr val="bg1"/>
                </a:solidFill>
              </a:rPr>
              <a:t>소구간</a:t>
            </a:r>
            <a:r>
              <a:rPr lang="en-US" altLang="ko-KR">
                <a:solidFill>
                  <a:schemeClr val="bg1"/>
                </a:solidFill>
              </a:rPr>
              <a:t>2</a:t>
            </a:r>
            <a:r>
              <a:rPr lang="en-US" altLang="ko-KR" smtClean="0">
                <a:solidFill>
                  <a:schemeClr val="bg1"/>
                </a:solidFill>
              </a:rPr>
              <a:t> &gt; </a:t>
            </a:r>
            <a:r>
              <a:rPr lang="ko-KR" altLang="en-US" smtClean="0">
                <a:solidFill>
                  <a:schemeClr val="bg1"/>
                </a:solidFill>
              </a:rPr>
              <a:t>오브젝</a:t>
            </a:r>
            <a:r>
              <a:rPr lang="ko-KR" altLang="en-US">
                <a:solidFill>
                  <a:schemeClr val="bg1"/>
                </a:solidFill>
              </a:rPr>
              <a:t>트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32634" y="1331988"/>
            <a:ext cx="5544616" cy="360098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chemeClr val="bg1"/>
                </a:solidFill>
              </a:rPr>
              <a:t>오브젝트 </a:t>
            </a:r>
            <a:r>
              <a:rPr lang="en-US" altLang="ko-KR" sz="2000" b="1" smtClean="0">
                <a:solidFill>
                  <a:schemeClr val="bg1"/>
                </a:solidFill>
              </a:rPr>
              <a:t>- </a:t>
            </a:r>
            <a:r>
              <a:rPr lang="ko-KR" altLang="en-US" sz="2000" b="1" smtClean="0">
                <a:solidFill>
                  <a:schemeClr val="bg1"/>
                </a:solidFill>
              </a:rPr>
              <a:t>돌문</a:t>
            </a:r>
          </a:p>
          <a:p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b="1">
                <a:solidFill>
                  <a:schemeClr val="bg1"/>
                </a:solidFill>
              </a:rPr>
              <a:t>기본 속성</a:t>
            </a:r>
            <a:endParaRPr lang="en-US" altLang="ko-KR" b="1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작동전</a:t>
            </a:r>
            <a:r>
              <a:rPr lang="en-US" altLang="ko-KR" sz="1400" smtClean="0">
                <a:solidFill>
                  <a:schemeClr val="bg1"/>
                </a:solidFill>
              </a:rPr>
              <a:t>&gt;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천장 혹은 땅속에 있다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400" smtClean="0">
                <a:solidFill>
                  <a:schemeClr val="bg1"/>
                </a:solidFill>
              </a:rPr>
              <a:t>작동후</a:t>
            </a:r>
            <a:r>
              <a:rPr lang="en-US" altLang="ko-KR" sz="1400" smtClean="0">
                <a:solidFill>
                  <a:schemeClr val="bg1"/>
                </a:solidFill>
              </a:rPr>
              <a:t>&gt;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통로를 막는다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막혀있을때는 캐릭터나 오브젝트가 지나가지 못한다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작동될때 돌문이 내려오는 위치에 캐릭터가 있으면 해당 캐릭터는죽는다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  <a:endParaRPr lang="en-US" altLang="ko-KR" sz="1400">
              <a:solidFill>
                <a:schemeClr val="bg1"/>
              </a:solidFill>
            </a:endParaRPr>
          </a:p>
          <a:p>
            <a:endParaRPr lang="en-US" altLang="ko-KR">
              <a:solidFill>
                <a:schemeClr val="bg1"/>
              </a:solidFill>
            </a:endParaRPr>
          </a:p>
          <a:p>
            <a:r>
              <a:rPr lang="ko-KR" altLang="en-US" b="1">
                <a:solidFill>
                  <a:schemeClr val="bg1"/>
                </a:solidFill>
              </a:rPr>
              <a:t>상호 작용 관련</a:t>
            </a:r>
            <a:endParaRPr lang="en-US" altLang="ko-KR" b="1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연동되는 오브젝트나 지점에 조건이 충족되면 작동된다</a:t>
            </a:r>
            <a:r>
              <a:rPr lang="en-US" altLang="ko-KR" sz="140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작동될때 돌문 밑에 오브젝트가 있으면 해당 오브젝트를 무시하고 끝까지 작동된다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4818" name="Picture 2" descr="C:\Users\ooo\Desktop\다운로드 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2715"/>
            <a:ext cx="2682350" cy="268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96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50947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rgbClr val="FF0000"/>
          </a:solidFill>
          <a:ln>
            <a:noFill/>
          </a:ln>
        </p:spPr>
        <p:txBody>
          <a:bodyPr/>
          <a:lstStyle/>
          <a:p>
            <a:pPr algn="l"/>
            <a:r>
              <a:rPr lang="ko-KR" altLang="en-US" smtClean="0">
                <a:solidFill>
                  <a:schemeClr val="bg1"/>
                </a:solidFill>
              </a:rPr>
              <a:t>대구간</a:t>
            </a:r>
            <a:r>
              <a:rPr lang="en-US" altLang="ko-KR" smtClean="0">
                <a:solidFill>
                  <a:schemeClr val="bg1"/>
                </a:solidFill>
              </a:rPr>
              <a:t>1 &gt; </a:t>
            </a:r>
            <a:r>
              <a:rPr lang="ko-KR" altLang="en-US" smtClean="0">
                <a:solidFill>
                  <a:schemeClr val="bg1"/>
                </a:solidFill>
              </a:rPr>
              <a:t>소구간</a:t>
            </a:r>
            <a:r>
              <a:rPr lang="en-US" altLang="ko-KR">
                <a:solidFill>
                  <a:schemeClr val="bg1"/>
                </a:solidFill>
              </a:rPr>
              <a:t>2</a:t>
            </a:r>
            <a:r>
              <a:rPr lang="en-US" altLang="ko-KR" smtClean="0">
                <a:solidFill>
                  <a:schemeClr val="bg1"/>
                </a:solidFill>
              </a:rPr>
              <a:t> &gt; </a:t>
            </a:r>
            <a:r>
              <a:rPr lang="ko-KR" altLang="en-US" smtClean="0">
                <a:solidFill>
                  <a:schemeClr val="bg1"/>
                </a:solidFill>
              </a:rPr>
              <a:t>함</a:t>
            </a:r>
            <a:r>
              <a:rPr lang="ko-KR" altLang="en-US">
                <a:solidFill>
                  <a:schemeClr val="bg1"/>
                </a:solidFill>
              </a:rPr>
              <a:t>정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32634" y="1194619"/>
            <a:ext cx="5544616" cy="375487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chemeClr val="bg1"/>
                </a:solidFill>
              </a:rPr>
              <a:t>함정 </a:t>
            </a:r>
            <a:r>
              <a:rPr lang="en-US" altLang="ko-KR" sz="2000" b="1" smtClean="0">
                <a:solidFill>
                  <a:schemeClr val="bg1"/>
                </a:solidFill>
              </a:rPr>
              <a:t>- </a:t>
            </a:r>
            <a:r>
              <a:rPr lang="ko-KR" altLang="en-US" sz="2000" b="1" smtClean="0">
                <a:solidFill>
                  <a:schemeClr val="bg1"/>
                </a:solidFill>
              </a:rPr>
              <a:t>가시 함정 </a:t>
            </a:r>
            <a:r>
              <a:rPr lang="en-US" altLang="ko-KR" sz="2000" b="1" smtClean="0">
                <a:solidFill>
                  <a:schemeClr val="bg1"/>
                </a:solidFill>
              </a:rPr>
              <a:t>(</a:t>
            </a:r>
            <a:r>
              <a:rPr lang="ko-KR" altLang="en-US" sz="2000" b="1" smtClean="0">
                <a:solidFill>
                  <a:schemeClr val="bg1"/>
                </a:solidFill>
              </a:rPr>
              <a:t>천장형</a:t>
            </a:r>
            <a:r>
              <a:rPr lang="en-US" altLang="ko-KR" sz="2000" b="1" smtClean="0">
                <a:solidFill>
                  <a:schemeClr val="bg1"/>
                </a:solidFill>
              </a:rPr>
              <a:t>)</a:t>
            </a:r>
            <a:endParaRPr lang="ko-KR" altLang="en-US" sz="2000" b="1" smtClean="0">
              <a:solidFill>
                <a:schemeClr val="bg1"/>
              </a:solidFill>
            </a:endParaRPr>
          </a:p>
          <a:p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b="1" smtClean="0">
                <a:solidFill>
                  <a:schemeClr val="bg1"/>
                </a:solidFill>
              </a:rPr>
              <a:t>그래픽 속성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작동전</a:t>
            </a:r>
            <a:r>
              <a:rPr lang="en-US" altLang="ko-KR" sz="1400" smtClean="0">
                <a:solidFill>
                  <a:schemeClr val="bg1"/>
                </a:solidFill>
              </a:rPr>
              <a:t>&gt;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가시함정이 천장에 나있는 형태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작동되기 전 바닥에 그림자가 떨어지는 위치를 알려준다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400" smtClean="0">
                <a:solidFill>
                  <a:schemeClr val="bg1"/>
                </a:solidFill>
              </a:rPr>
              <a:t>작동후</a:t>
            </a:r>
            <a:r>
              <a:rPr lang="en-US" altLang="ko-KR" sz="1400" smtClean="0">
                <a:solidFill>
                  <a:schemeClr val="bg1"/>
                </a:solidFill>
              </a:rPr>
              <a:t>&gt;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주변 천장과 같음</a:t>
            </a:r>
            <a:r>
              <a:rPr lang="en-US" altLang="ko-KR" sz="1400" smtClean="0">
                <a:solidFill>
                  <a:schemeClr val="bg1"/>
                </a:solidFill>
              </a:rPr>
              <a:t>(</a:t>
            </a:r>
            <a:r>
              <a:rPr lang="ko-KR" altLang="en-US" sz="1400" smtClean="0">
                <a:solidFill>
                  <a:schemeClr val="bg1"/>
                </a:solidFill>
              </a:rPr>
              <a:t>먼지같은게 없는 깨끗한 형태</a:t>
            </a:r>
            <a:r>
              <a:rPr lang="en-US" altLang="ko-KR" sz="1400" smtClean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가시가 바닥까지 떨어졌을때 가시는 사라진다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  <a:endParaRPr lang="en-US" altLang="ko-KR" sz="1400">
              <a:solidFill>
                <a:schemeClr val="bg1"/>
              </a:solidFill>
            </a:endParaRPr>
          </a:p>
          <a:p>
            <a:endParaRPr lang="en-US" altLang="ko-KR" sz="1400">
              <a:solidFill>
                <a:schemeClr val="bg1"/>
              </a:solidFill>
            </a:endParaRPr>
          </a:p>
          <a:p>
            <a:r>
              <a:rPr lang="ko-KR" altLang="en-US" b="1" smtClean="0">
                <a:solidFill>
                  <a:schemeClr val="bg1"/>
                </a:solidFill>
              </a:rPr>
              <a:t>시스템 속성</a:t>
            </a:r>
            <a:endParaRPr lang="en-US" altLang="ko-KR" sz="1400" b="1" smtClean="0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가시에 접촉된 플레이어는 피해를 입는다</a:t>
            </a:r>
            <a:r>
              <a:rPr lang="en-US" altLang="ko-KR" sz="1400" smtClean="0">
                <a:solidFill>
                  <a:schemeClr val="bg1"/>
                </a:solidFill>
              </a:rPr>
              <a:t>.(</a:t>
            </a:r>
            <a:r>
              <a:rPr lang="ko-KR" altLang="en-US" sz="1400" smtClean="0">
                <a:solidFill>
                  <a:schemeClr val="bg1"/>
                </a:solidFill>
              </a:rPr>
              <a:t>생명력</a:t>
            </a:r>
            <a:r>
              <a:rPr lang="en-US" altLang="ko-KR" sz="1400" smtClean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이 함정은 </a:t>
            </a:r>
            <a:r>
              <a:rPr lang="en-US" altLang="ko-KR" sz="1400" smtClean="0">
                <a:solidFill>
                  <a:schemeClr val="bg1"/>
                </a:solidFill>
              </a:rPr>
              <a:t>1</a:t>
            </a:r>
            <a:r>
              <a:rPr lang="ko-KR" altLang="en-US" sz="1400" smtClean="0">
                <a:solidFill>
                  <a:schemeClr val="bg1"/>
                </a:solidFill>
              </a:rPr>
              <a:t>회용이다</a:t>
            </a:r>
            <a:r>
              <a:rPr lang="en-US" altLang="ko-KR" sz="1400" smtClean="0">
                <a:solidFill>
                  <a:schemeClr val="bg1"/>
                </a:solidFill>
              </a:rPr>
              <a:t>. (</a:t>
            </a:r>
            <a:r>
              <a:rPr lang="ko-KR" altLang="en-US" sz="1400" smtClean="0">
                <a:solidFill>
                  <a:schemeClr val="bg1"/>
                </a:solidFill>
              </a:rPr>
              <a:t>작동하고 나면 사라짐</a:t>
            </a:r>
            <a:r>
              <a:rPr lang="en-US" altLang="ko-KR" sz="1400" smtClean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이 함정은 작동하면 작동되는 위치의 </a:t>
            </a:r>
            <a:r>
              <a:rPr lang="en-US" altLang="ko-KR" sz="1400" smtClean="0">
                <a:solidFill>
                  <a:schemeClr val="bg1"/>
                </a:solidFill>
              </a:rPr>
              <a:t>y</a:t>
            </a:r>
            <a:r>
              <a:rPr lang="ko-KR" altLang="en-US" sz="1400" smtClean="0">
                <a:solidFill>
                  <a:schemeClr val="bg1"/>
                </a:solidFill>
              </a:rPr>
              <a:t>축 밑으로 떨어진다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이 함정은 연동되는 오브젝트나 지점에 조건이 충족되면 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  </a:t>
            </a:r>
            <a:r>
              <a:rPr lang="ko-KR" altLang="en-US" sz="1400" smtClean="0">
                <a:solidFill>
                  <a:schemeClr val="bg1"/>
                </a:solidFill>
              </a:rPr>
              <a:t>작동한다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  <a:endParaRPr lang="en-US" altLang="ko-KR" sz="1400" smtClean="0">
              <a:solidFill>
                <a:schemeClr val="bg1"/>
              </a:solidFill>
            </a:endParaRPr>
          </a:p>
        </p:txBody>
      </p:sp>
      <p:pic>
        <p:nvPicPr>
          <p:cNvPr id="32771" name="Picture 3" descr="C:\Users\ooo\Desktop\공략1_jiner123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29" t="4047" r="24065" b="29085"/>
          <a:stretch/>
        </p:blipFill>
        <p:spPr bwMode="auto">
          <a:xfrm>
            <a:off x="206025" y="1194619"/>
            <a:ext cx="2803021" cy="2624080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83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6524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rgbClr val="FF0000"/>
          </a:solidFill>
        </p:spPr>
        <p:txBody>
          <a:bodyPr/>
          <a:lstStyle/>
          <a:p>
            <a:pPr algn="l"/>
            <a:r>
              <a:rPr lang="ko-KR" altLang="en-US" smtClean="0">
                <a:solidFill>
                  <a:schemeClr val="bg1"/>
                </a:solidFill>
              </a:rPr>
              <a:t>대구</a:t>
            </a:r>
            <a:r>
              <a:rPr lang="ko-KR" altLang="en-US" dirty="0">
                <a:solidFill>
                  <a:schemeClr val="bg1"/>
                </a:solidFill>
              </a:rPr>
              <a:t>간</a:t>
            </a:r>
            <a:r>
              <a:rPr lang="en-US" altLang="ko-KR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1F2926B-0702-4786-A749-10128EC45876}"/>
              </a:ext>
            </a:extLst>
          </p:cNvPr>
          <p:cNvSpPr txBox="1"/>
          <p:nvPr/>
        </p:nvSpPr>
        <p:spPr>
          <a:xfrm>
            <a:off x="2827757" y="4293096"/>
            <a:ext cx="5905492" cy="23391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bg1"/>
                </a:solidFill>
              </a:rPr>
              <a:t>대분위 명칭 </a:t>
            </a:r>
            <a:r>
              <a:rPr lang="en-US" altLang="ko-KR" sz="2400" smtClean="0">
                <a:solidFill>
                  <a:schemeClr val="bg1"/>
                </a:solidFill>
              </a:rPr>
              <a:t>- </a:t>
            </a:r>
            <a:r>
              <a:rPr lang="ko-KR" altLang="en-US" sz="2400" smtClean="0">
                <a:solidFill>
                  <a:schemeClr val="bg1"/>
                </a:solidFill>
              </a:rPr>
              <a:t>입</a:t>
            </a:r>
            <a:r>
              <a:rPr lang="ko-KR" altLang="en-US" sz="2400">
                <a:solidFill>
                  <a:schemeClr val="bg1"/>
                </a:solidFill>
              </a:rPr>
              <a:t>구</a:t>
            </a:r>
            <a:endParaRPr lang="en-US" altLang="ko-KR" sz="2400" smtClean="0">
              <a:solidFill>
                <a:schemeClr val="bg1"/>
              </a:solidFill>
            </a:endParaRPr>
          </a:p>
          <a:p>
            <a:endParaRPr lang="en-US" altLang="ko-KR" sz="2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공간</a:t>
            </a:r>
            <a:r>
              <a:rPr lang="ko-KR" altLang="en-US" sz="1400">
                <a:solidFill>
                  <a:schemeClr val="bg1"/>
                </a:solidFill>
              </a:rPr>
              <a:t>적</a:t>
            </a:r>
            <a:r>
              <a:rPr lang="ko-KR" altLang="en-US" sz="1400" smtClean="0">
                <a:solidFill>
                  <a:schemeClr val="bg1"/>
                </a:solidFill>
              </a:rPr>
              <a:t> 배경 </a:t>
            </a:r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거대한 신전의 입구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시간적 배경 </a:t>
            </a:r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아침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그래픽 컨셉 </a:t>
            </a:r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숲과 산</a:t>
            </a:r>
            <a:r>
              <a:rPr lang="en-US" altLang="ko-KR" sz="1400" smtClean="0">
                <a:solidFill>
                  <a:schemeClr val="bg1"/>
                </a:solidFill>
              </a:rPr>
              <a:t>, </a:t>
            </a:r>
            <a:r>
              <a:rPr lang="ko-KR" altLang="en-US" sz="1400" smtClean="0">
                <a:solidFill>
                  <a:schemeClr val="bg1"/>
                </a:solidFill>
              </a:rPr>
              <a:t>절벽등에 배치된 유적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이벤트 </a:t>
            </a:r>
            <a:r>
              <a:rPr lang="en-US" altLang="ko-KR" sz="1400" smtClean="0">
                <a:solidFill>
                  <a:schemeClr val="bg1"/>
                </a:solidFill>
              </a:rPr>
              <a:t>- x</a:t>
            </a:r>
          </a:p>
          <a:p>
            <a:r>
              <a:rPr lang="ko-KR" altLang="en-US" sz="1400" smtClean="0">
                <a:solidFill>
                  <a:schemeClr val="bg1"/>
                </a:solidFill>
              </a:rPr>
              <a:t>특징 </a:t>
            </a:r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튜토리얼 구간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플레이 타임 </a:t>
            </a:r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소분위별 </a:t>
            </a:r>
            <a:r>
              <a:rPr lang="en-US" altLang="ko-KR" sz="1400" smtClean="0">
                <a:solidFill>
                  <a:schemeClr val="bg1"/>
                </a:solidFill>
              </a:rPr>
              <a:t>20~30</a:t>
            </a:r>
            <a:r>
              <a:rPr lang="ko-KR" altLang="en-US" sz="1400" smtClean="0">
                <a:solidFill>
                  <a:schemeClr val="bg1"/>
                </a:solidFill>
              </a:rPr>
              <a:t>초 </a:t>
            </a:r>
            <a:r>
              <a:rPr lang="en-US" altLang="ko-KR" sz="1400" smtClean="0">
                <a:solidFill>
                  <a:schemeClr val="bg1"/>
                </a:solidFill>
              </a:rPr>
              <a:t>(</a:t>
            </a:r>
            <a:r>
              <a:rPr lang="ko-KR" altLang="en-US" sz="1400" smtClean="0">
                <a:solidFill>
                  <a:schemeClr val="bg1"/>
                </a:solidFill>
              </a:rPr>
              <a:t>대분위 </a:t>
            </a:r>
            <a:r>
              <a:rPr lang="en-US" altLang="ko-KR" sz="1400" smtClean="0">
                <a:solidFill>
                  <a:schemeClr val="bg1"/>
                </a:solidFill>
              </a:rPr>
              <a:t>2~ 3</a:t>
            </a:r>
            <a:r>
              <a:rPr lang="ko-KR" altLang="en-US" sz="1400" smtClean="0">
                <a:solidFill>
                  <a:schemeClr val="bg1"/>
                </a:solidFill>
              </a:rPr>
              <a:t>분</a:t>
            </a:r>
            <a:r>
              <a:rPr lang="en-US" altLang="ko-KR" sz="1400" smtClean="0">
                <a:solidFill>
                  <a:schemeClr val="bg1"/>
                </a:solidFill>
              </a:rPr>
              <a:t>)</a:t>
            </a:r>
          </a:p>
          <a:p>
            <a:endParaRPr lang="en-US" altLang="ko-KR" sz="1400" smtClean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3478" y="4293096"/>
            <a:ext cx="2032298" cy="23391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소분위</a:t>
            </a:r>
            <a:endParaRPr lang="en-US" altLang="ko-KR" dirty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1 -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유적지 숲길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 </a:t>
            </a:r>
            <a:r>
              <a:rPr lang="en-US" altLang="ko-KR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바위다리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3 </a:t>
            </a:r>
            <a:r>
              <a:rPr lang="en-US" altLang="ko-KR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유적 오르막길</a:t>
            </a:r>
            <a:endParaRPr lang="en-US" altLang="ko-KR" dirty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4 </a:t>
            </a:r>
            <a:r>
              <a:rPr lang="en-US" altLang="ko-KR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유적 입구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endParaRPr lang="en-US" altLang="ko-KR" sz="1000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endParaRPr lang="en-US" altLang="ko-KR" sz="100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593" y="1405581"/>
            <a:ext cx="3944813" cy="2174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 descr="C:\Users\ooo\Desktop\e4cbecda828aec1cccce134bfb7bffa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88" y="1268760"/>
            <a:ext cx="1729785" cy="1440160"/>
          </a:xfrm>
          <a:prstGeom prst="rect">
            <a:avLst/>
          </a:prstGeom>
          <a:noFill/>
          <a:ln w="25400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ooo\Desktop\지빠귀\53b51005bc24e6f68d1c981d3217e19f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036" y="1268760"/>
            <a:ext cx="1877213" cy="2651135"/>
          </a:xfrm>
          <a:prstGeom prst="rect">
            <a:avLst/>
          </a:prstGeom>
          <a:noFill/>
          <a:ln w="254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ooo\Desktop\지빠귀\f45eefe8abe3b5a7fc4e58bee8483f3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97" b="28781"/>
          <a:stretch/>
        </p:blipFill>
        <p:spPr bwMode="auto">
          <a:xfrm>
            <a:off x="554288" y="2868287"/>
            <a:ext cx="1729785" cy="1051608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/>
          <p:cNvCxnSpPr/>
          <p:nvPr/>
        </p:nvCxnSpPr>
        <p:spPr>
          <a:xfrm>
            <a:off x="5343525" y="2490788"/>
            <a:ext cx="1493044" cy="638175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H="1">
            <a:off x="2295525" y="2978944"/>
            <a:ext cx="561975" cy="39290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2295525" y="2636912"/>
            <a:ext cx="1628403" cy="0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3919538" y="2626519"/>
            <a:ext cx="4390" cy="241768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605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65240"/>
            <a:ext cx="9144000" cy="5909310"/>
          </a:xfrm>
          <a:prstGeom prst="rect">
            <a:avLst/>
          </a:prstGeom>
          <a:solidFill>
            <a:schemeClr val="tx1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rgbClr val="7030A0"/>
          </a:solidFill>
        </p:spPr>
        <p:txBody>
          <a:bodyPr/>
          <a:lstStyle/>
          <a:p>
            <a:pPr algn="l"/>
            <a:r>
              <a:rPr lang="ko-KR" altLang="en-US" smtClean="0">
                <a:solidFill>
                  <a:schemeClr val="bg1"/>
                </a:solidFill>
              </a:rPr>
              <a:t>대구간</a:t>
            </a:r>
            <a:r>
              <a:rPr lang="en-US" altLang="ko-KR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1F2926B-0702-4786-A749-10128EC45876}"/>
              </a:ext>
            </a:extLst>
          </p:cNvPr>
          <p:cNvSpPr txBox="1"/>
          <p:nvPr/>
        </p:nvSpPr>
        <p:spPr>
          <a:xfrm>
            <a:off x="2987823" y="4293096"/>
            <a:ext cx="5597975" cy="23391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bg1"/>
                </a:solidFill>
              </a:rPr>
              <a:t>대분위 명칭 </a:t>
            </a:r>
            <a:r>
              <a:rPr lang="en-US" altLang="ko-KR" sz="2400" smtClean="0">
                <a:solidFill>
                  <a:schemeClr val="bg1"/>
                </a:solidFill>
              </a:rPr>
              <a:t>- </a:t>
            </a:r>
            <a:r>
              <a:rPr lang="ko-KR" altLang="en-US" sz="2400" smtClean="0">
                <a:solidFill>
                  <a:schemeClr val="bg1"/>
                </a:solidFill>
              </a:rPr>
              <a:t>숲 초입</a:t>
            </a:r>
            <a:endParaRPr lang="en-US" altLang="ko-KR" sz="2400" smtClean="0">
              <a:solidFill>
                <a:schemeClr val="bg1"/>
              </a:solidFill>
            </a:endParaRPr>
          </a:p>
          <a:p>
            <a:endParaRPr lang="en-US" altLang="ko-KR" sz="2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공간</a:t>
            </a:r>
            <a:r>
              <a:rPr lang="ko-KR" altLang="en-US" sz="1400">
                <a:solidFill>
                  <a:schemeClr val="bg1"/>
                </a:solidFill>
              </a:rPr>
              <a:t>적</a:t>
            </a:r>
            <a:r>
              <a:rPr lang="ko-KR" altLang="en-US" sz="1400" smtClean="0">
                <a:solidFill>
                  <a:schemeClr val="bg1"/>
                </a:solidFill>
              </a:rPr>
              <a:t> 배경 </a:t>
            </a:r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유적지 내부의 초입 부분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시간적 배경 </a:t>
            </a:r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en-US" altLang="ko-KR" sz="1400">
                <a:solidFill>
                  <a:schemeClr val="bg1"/>
                </a:solidFill>
              </a:rPr>
              <a:t>x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그래픽 컨셉 </a:t>
            </a:r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긴 통로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이벤트 </a:t>
            </a:r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대구간 초반에 뒤에서 돌이 굴러 온다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400" smtClean="0">
                <a:solidFill>
                  <a:schemeClr val="bg1"/>
                </a:solidFill>
              </a:rPr>
              <a:t>특징 </a:t>
            </a:r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굴러오는 돌에 의한 타임 어택느낌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특</a:t>
            </a:r>
            <a:r>
              <a:rPr lang="ko-KR" altLang="en-US" sz="1400" smtClean="0">
                <a:solidFill>
                  <a:schemeClr val="bg1"/>
                </a:solidFill>
              </a:rPr>
              <a:t>징</a:t>
            </a:r>
            <a:r>
              <a:rPr lang="en-US" altLang="ko-KR" sz="1400" smtClean="0">
                <a:solidFill>
                  <a:schemeClr val="bg1"/>
                </a:solidFill>
              </a:rPr>
              <a:t>2 - </a:t>
            </a:r>
            <a:r>
              <a:rPr lang="ko-KR" altLang="en-US" sz="1400" smtClean="0">
                <a:solidFill>
                  <a:schemeClr val="bg1"/>
                </a:solidFill>
              </a:rPr>
              <a:t>이동방해와 상태이상함정이 분포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플레이 타임 </a:t>
            </a:r>
            <a:r>
              <a:rPr lang="en-US" altLang="ko-KR" sz="1400" smtClean="0">
                <a:solidFill>
                  <a:schemeClr val="bg1"/>
                </a:solidFill>
              </a:rPr>
              <a:t>-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3478" y="4293096"/>
            <a:ext cx="2248322" cy="2369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소분위</a:t>
            </a:r>
            <a:endParaRPr lang="en-US" altLang="ko-KR" dirty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1 </a:t>
            </a:r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- </a:t>
            </a:r>
            <a:r>
              <a:rPr lang="ko-KR" altLang="en-US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홀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 </a:t>
            </a:r>
            <a:r>
              <a:rPr lang="en-US" altLang="ko-KR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복도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3 -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무너진 다리</a:t>
            </a:r>
            <a:endParaRPr lang="en-US" altLang="ko-KR" dirty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4 </a:t>
            </a:r>
            <a:r>
              <a:rPr lang="en-US" altLang="ko-KR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알현실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endParaRPr lang="en-US" altLang="ko-KR" sz="100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endParaRPr lang="en-US" altLang="ko-KR" sz="1000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endParaRPr lang="en-US" altLang="ko-KR" sz="1000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endParaRPr lang="en-US" altLang="ko-KR" sz="100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"/>
          <a:stretch/>
        </p:blipFill>
        <p:spPr bwMode="auto">
          <a:xfrm>
            <a:off x="2987823" y="1317573"/>
            <a:ext cx="5597975" cy="24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 descr="C:\Users\ooo\Desktop\K-8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56" b="13376"/>
          <a:stretch/>
        </p:blipFill>
        <p:spPr bwMode="auto">
          <a:xfrm>
            <a:off x="523477" y="1172616"/>
            <a:ext cx="2248323" cy="1287155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C:\Users\ooo\Desktop\c0bec0aaa5a227b61d7ceab9443ff2cf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77" y="2553777"/>
            <a:ext cx="2250931" cy="1366118"/>
          </a:xfrm>
          <a:prstGeom prst="rect">
            <a:avLst/>
          </a:prstGeom>
          <a:noFill/>
          <a:ln w="254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2783681" y="1707356"/>
            <a:ext cx="302419" cy="27146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V="1">
            <a:off x="2783681" y="2762250"/>
            <a:ext cx="3126582" cy="66675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710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4869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rgbClr val="7030A0"/>
          </a:solidFill>
          <a:ln>
            <a:noFill/>
          </a:ln>
        </p:spPr>
        <p:txBody>
          <a:bodyPr/>
          <a:lstStyle/>
          <a:p>
            <a:pPr algn="l"/>
            <a:r>
              <a:rPr lang="ko-KR" altLang="en-US" smtClean="0">
                <a:solidFill>
                  <a:schemeClr val="bg1"/>
                </a:solidFill>
              </a:rPr>
              <a:t>대구간</a:t>
            </a:r>
            <a:r>
              <a:rPr lang="en-US" altLang="ko-KR">
                <a:solidFill>
                  <a:schemeClr val="bg1"/>
                </a:solidFill>
              </a:rPr>
              <a:t>2</a:t>
            </a:r>
            <a:r>
              <a:rPr lang="en-US" altLang="ko-KR" smtClean="0">
                <a:solidFill>
                  <a:schemeClr val="bg1"/>
                </a:solidFill>
              </a:rPr>
              <a:t> &gt; </a:t>
            </a:r>
            <a:r>
              <a:rPr lang="ko-KR" altLang="en-US" smtClean="0">
                <a:solidFill>
                  <a:schemeClr val="bg1"/>
                </a:solidFill>
              </a:rPr>
              <a:t>소구간</a:t>
            </a:r>
            <a:r>
              <a:rPr lang="en-US" altLang="ko-KR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1F2926B-0702-4786-A749-10128EC45876}"/>
              </a:ext>
            </a:extLst>
          </p:cNvPr>
          <p:cNvSpPr txBox="1"/>
          <p:nvPr/>
        </p:nvSpPr>
        <p:spPr>
          <a:xfrm>
            <a:off x="357788" y="3990476"/>
            <a:ext cx="8428424" cy="261610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bg1"/>
                </a:solidFill>
              </a:rPr>
              <a:t>소분위 명칭 </a:t>
            </a:r>
            <a:r>
              <a:rPr lang="en-US" altLang="ko-KR" sz="2400" smtClean="0">
                <a:solidFill>
                  <a:schemeClr val="bg1"/>
                </a:solidFill>
              </a:rPr>
              <a:t>- </a:t>
            </a:r>
            <a:r>
              <a:rPr lang="ko-KR" altLang="en-US" sz="2400" smtClean="0">
                <a:solidFill>
                  <a:schemeClr val="bg1"/>
                </a:solidFill>
              </a:rPr>
              <a:t>홀</a:t>
            </a:r>
            <a:endParaRPr lang="en-US" altLang="ko-KR" sz="2400" smtClean="0">
              <a:solidFill>
                <a:schemeClr val="bg1"/>
              </a:solidFill>
            </a:endParaRPr>
          </a:p>
          <a:p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진행 배경 컨셉 </a:t>
            </a:r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유적지 속에 존재하는 함정들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진행 방식 </a:t>
            </a:r>
            <a:r>
              <a:rPr lang="en-US" altLang="ko-KR" sz="1400" smtClean="0">
                <a:solidFill>
                  <a:schemeClr val="bg1"/>
                </a:solidFill>
              </a:rPr>
              <a:t>-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시작지점</a:t>
            </a:r>
            <a:endParaRPr lang="en-US" altLang="ko-KR" sz="1400" smtClean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>
                <a:solidFill>
                  <a:schemeClr val="bg1"/>
                </a:solidFill>
              </a:rPr>
              <a:t>발판을 밟으면 윗층이 점점 내려오며 끝까지 내려왔을때 밑에있으면 즉사 </a:t>
            </a:r>
            <a:endParaRPr lang="en-US" altLang="ko-KR" sz="1400" smtClean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윗층이 다내려오면 </a:t>
            </a:r>
            <a:r>
              <a:rPr lang="ko-KR" altLang="en-US" sz="1400">
                <a:solidFill>
                  <a:schemeClr val="bg1"/>
                </a:solidFill>
              </a:rPr>
              <a:t>굴러오는 바위가 굴러온다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튜토리얼 </a:t>
            </a:r>
            <a:r>
              <a:rPr lang="en-US" altLang="ko-KR" sz="1400" smtClean="0">
                <a:solidFill>
                  <a:schemeClr val="bg1"/>
                </a:solidFill>
              </a:rPr>
              <a:t>&gt; </a:t>
            </a:r>
            <a:r>
              <a:rPr lang="ko-KR" altLang="en-US" sz="1400" smtClean="0">
                <a:solidFill>
                  <a:schemeClr val="bg1"/>
                </a:solidFill>
              </a:rPr>
              <a:t>화염기둥과 독가스</a:t>
            </a:r>
            <a:endParaRPr lang="en-US" altLang="ko-KR" sz="1400" smtClean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아랫길 </a:t>
            </a:r>
            <a:r>
              <a:rPr lang="en-US" altLang="ko-KR" sz="1400" smtClean="0">
                <a:solidFill>
                  <a:schemeClr val="bg1"/>
                </a:solidFill>
              </a:rPr>
              <a:t>&gt; </a:t>
            </a:r>
            <a:r>
              <a:rPr lang="ko-KR" altLang="en-US" sz="1400" smtClean="0">
                <a:solidFill>
                  <a:schemeClr val="bg1"/>
                </a:solidFill>
              </a:rPr>
              <a:t>점프후 발판을 밟아서 윗길의 독가스를 해제</a:t>
            </a:r>
            <a:r>
              <a:rPr lang="en-US" altLang="ko-KR" sz="1400" smtClean="0">
                <a:solidFill>
                  <a:schemeClr val="bg1"/>
                </a:solidFill>
              </a:rPr>
              <a:t> // </a:t>
            </a:r>
            <a:r>
              <a:rPr lang="ko-KR" altLang="en-US" sz="1400" smtClean="0">
                <a:solidFill>
                  <a:schemeClr val="bg1"/>
                </a:solidFill>
              </a:rPr>
              <a:t>윗길 </a:t>
            </a:r>
            <a:r>
              <a:rPr lang="en-US" altLang="ko-KR" sz="1400" smtClean="0">
                <a:solidFill>
                  <a:schemeClr val="bg1"/>
                </a:solidFill>
              </a:rPr>
              <a:t>&gt; </a:t>
            </a:r>
            <a:r>
              <a:rPr lang="ko-KR" altLang="en-US" sz="1400" smtClean="0">
                <a:solidFill>
                  <a:schemeClr val="bg1"/>
                </a:solidFill>
              </a:rPr>
              <a:t>독가스가 사라진 후 대기</a:t>
            </a:r>
            <a:endParaRPr lang="en-US" altLang="ko-KR" sz="1400" smtClean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아랫길 </a:t>
            </a:r>
            <a:r>
              <a:rPr lang="en-US" altLang="ko-KR" sz="1400" smtClean="0">
                <a:solidFill>
                  <a:schemeClr val="bg1"/>
                </a:solidFill>
              </a:rPr>
              <a:t>&gt; </a:t>
            </a:r>
            <a:r>
              <a:rPr lang="ko-KR" altLang="en-US" sz="1400" smtClean="0">
                <a:solidFill>
                  <a:schemeClr val="bg1"/>
                </a:solidFill>
              </a:rPr>
              <a:t>그 다음 발판을 밟아 윗길의 화염기둥을 해제후 윗길이 아랫길 화염기둥을 해제하면 전진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      윗길 </a:t>
            </a:r>
            <a:r>
              <a:rPr lang="en-US" altLang="ko-KR" sz="1400" smtClean="0">
                <a:solidFill>
                  <a:schemeClr val="bg1"/>
                </a:solidFill>
              </a:rPr>
              <a:t>&gt; </a:t>
            </a:r>
            <a:r>
              <a:rPr lang="ko-KR" altLang="en-US" sz="1400" smtClean="0">
                <a:solidFill>
                  <a:schemeClr val="bg1"/>
                </a:solidFill>
              </a:rPr>
              <a:t>아랫길이 화염 기둥을 해제하면 가시함정을 피해 발판을 밟는다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538" y="1052735"/>
            <a:ext cx="5746924" cy="2850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429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50947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rgbClr val="7030A0"/>
          </a:solidFill>
          <a:ln>
            <a:noFill/>
          </a:ln>
        </p:spPr>
        <p:txBody>
          <a:bodyPr/>
          <a:lstStyle/>
          <a:p>
            <a:pPr algn="l"/>
            <a:r>
              <a:rPr lang="ko-KR" altLang="en-US" smtClean="0">
                <a:solidFill>
                  <a:schemeClr val="bg1"/>
                </a:solidFill>
              </a:rPr>
              <a:t>대구간</a:t>
            </a:r>
            <a:r>
              <a:rPr lang="en-US" altLang="ko-KR">
                <a:solidFill>
                  <a:schemeClr val="bg1"/>
                </a:solidFill>
              </a:rPr>
              <a:t>2</a:t>
            </a:r>
            <a:r>
              <a:rPr lang="en-US" altLang="ko-KR" smtClean="0">
                <a:solidFill>
                  <a:schemeClr val="bg1"/>
                </a:solidFill>
              </a:rPr>
              <a:t> </a:t>
            </a:r>
            <a:r>
              <a:rPr lang="en-US" altLang="ko-KR" smtClean="0">
                <a:solidFill>
                  <a:schemeClr val="bg1"/>
                </a:solidFill>
              </a:rPr>
              <a:t>&gt; </a:t>
            </a:r>
            <a:r>
              <a:rPr lang="ko-KR" altLang="en-US" smtClean="0">
                <a:solidFill>
                  <a:schemeClr val="bg1"/>
                </a:solidFill>
              </a:rPr>
              <a:t>소구간</a:t>
            </a:r>
            <a:r>
              <a:rPr lang="en-US" altLang="ko-KR">
                <a:solidFill>
                  <a:schemeClr val="bg1"/>
                </a:solidFill>
              </a:rPr>
              <a:t>1</a:t>
            </a:r>
            <a:r>
              <a:rPr lang="en-US" altLang="ko-KR" smtClean="0">
                <a:solidFill>
                  <a:schemeClr val="bg1"/>
                </a:solidFill>
              </a:rPr>
              <a:t> </a:t>
            </a:r>
            <a:r>
              <a:rPr lang="en-US" altLang="ko-KR" smtClean="0">
                <a:solidFill>
                  <a:schemeClr val="bg1"/>
                </a:solidFill>
              </a:rPr>
              <a:t>&gt; </a:t>
            </a:r>
            <a:r>
              <a:rPr lang="ko-KR" altLang="en-US" smtClean="0">
                <a:solidFill>
                  <a:schemeClr val="bg1"/>
                </a:solidFill>
              </a:rPr>
              <a:t>오브젝</a:t>
            </a:r>
            <a:r>
              <a:rPr lang="ko-KR" altLang="en-US">
                <a:solidFill>
                  <a:schemeClr val="bg1"/>
                </a:solidFill>
              </a:rPr>
              <a:t>트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32634" y="1087511"/>
            <a:ext cx="5544616" cy="218521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chemeClr val="bg1"/>
                </a:solidFill>
              </a:rPr>
              <a:t>오브젝트 </a:t>
            </a:r>
            <a:r>
              <a:rPr lang="en-US" altLang="ko-KR" sz="2000" b="1" smtClean="0">
                <a:solidFill>
                  <a:schemeClr val="bg1"/>
                </a:solidFill>
              </a:rPr>
              <a:t>- </a:t>
            </a:r>
            <a:r>
              <a:rPr lang="ko-KR" altLang="en-US" sz="2000" b="1" smtClean="0">
                <a:solidFill>
                  <a:schemeClr val="bg1"/>
                </a:solidFill>
              </a:rPr>
              <a:t>굴러오는 바위</a:t>
            </a:r>
          </a:p>
          <a:p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b="1">
                <a:solidFill>
                  <a:schemeClr val="bg1"/>
                </a:solidFill>
              </a:rPr>
              <a:t>기본 속성</a:t>
            </a:r>
            <a:endParaRPr lang="en-US" altLang="ko-KR" b="1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화면 뒤에서 부터 굴러오는 바위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이 오브젝트 바위에 접촉한 캐릭터는 사망한다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이 오브젝트가 지나가는 위치의 오브젝트나 함정은 삭제</a:t>
            </a:r>
            <a:r>
              <a:rPr lang="en-US" altLang="ko-KR" sz="1400" smtClean="0">
                <a:solidFill>
                  <a:schemeClr val="bg1"/>
                </a:solidFill>
              </a:rPr>
              <a:t>(</a:t>
            </a:r>
            <a:r>
              <a:rPr lang="ko-KR" altLang="en-US" sz="1400" smtClean="0">
                <a:solidFill>
                  <a:schemeClr val="bg1"/>
                </a:solidFill>
              </a:rPr>
              <a:t>파괴</a:t>
            </a:r>
            <a:r>
              <a:rPr lang="en-US" altLang="ko-KR" sz="1400" smtClean="0">
                <a:solidFill>
                  <a:schemeClr val="bg1"/>
                </a:solidFill>
              </a:rPr>
              <a:t>)</a:t>
            </a:r>
            <a:r>
              <a:rPr lang="ko-KR" altLang="en-US" sz="1400" smtClean="0">
                <a:solidFill>
                  <a:schemeClr val="bg1"/>
                </a:solidFill>
              </a:rPr>
              <a:t>된다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이 오브젝트의 위치는 </a:t>
            </a:r>
            <a:r>
              <a:rPr lang="en-US" altLang="ko-KR" sz="1400" u="sng" smtClean="0">
                <a:solidFill>
                  <a:schemeClr val="bg1"/>
                </a:solidFill>
              </a:rPr>
              <a:t>UI-</a:t>
            </a:r>
            <a:r>
              <a:rPr lang="ko-KR" altLang="en-US" sz="1400" u="sng" smtClean="0">
                <a:solidFill>
                  <a:schemeClr val="bg1"/>
                </a:solidFill>
              </a:rPr>
              <a:t>미니맵</a:t>
            </a:r>
            <a:r>
              <a:rPr lang="ko-KR" altLang="en-US" sz="1400" smtClean="0">
                <a:solidFill>
                  <a:schemeClr val="bg1"/>
                </a:solidFill>
              </a:rPr>
              <a:t>상에 나타난다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이 오브젝트는 캐릭터의 이동속도보다 </a:t>
            </a:r>
            <a:r>
              <a:rPr lang="en-US" altLang="ko-KR" sz="1400" smtClean="0">
                <a:solidFill>
                  <a:schemeClr val="bg1"/>
                </a:solidFill>
              </a:rPr>
              <a:t>10~20% </a:t>
            </a:r>
            <a:r>
              <a:rPr lang="ko-KR" altLang="en-US" sz="1400" smtClean="0">
                <a:solidFill>
                  <a:schemeClr val="bg1"/>
                </a:solidFill>
              </a:rPr>
              <a:t>정도 느리다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5842" name="Picture 2" descr="C:\Users\ooo\Desktop\20170310190848_569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62"/>
          <a:stretch/>
        </p:blipFill>
        <p:spPr bwMode="auto">
          <a:xfrm>
            <a:off x="107502" y="1087511"/>
            <a:ext cx="3141167" cy="2674167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/>
          <p:cNvCxnSpPr/>
          <p:nvPr/>
        </p:nvCxnSpPr>
        <p:spPr>
          <a:xfrm>
            <a:off x="0" y="3903345"/>
            <a:ext cx="9144000" cy="0"/>
          </a:xfrm>
          <a:prstGeom prst="line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843" name="Picture 3" descr="C:\Users\ooo\Desktop\다운로드 (2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8" y="4121203"/>
            <a:ext cx="2950484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332634" y="4136556"/>
            <a:ext cx="5544616" cy="175432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chemeClr val="bg1"/>
                </a:solidFill>
              </a:rPr>
              <a:t>오브젝트 </a:t>
            </a:r>
            <a:r>
              <a:rPr lang="en-US" altLang="ko-KR" sz="2000" b="1" smtClean="0">
                <a:solidFill>
                  <a:schemeClr val="bg1"/>
                </a:solidFill>
              </a:rPr>
              <a:t>- </a:t>
            </a:r>
            <a:r>
              <a:rPr lang="ko-KR" altLang="en-US" sz="2000" b="1" smtClean="0">
                <a:solidFill>
                  <a:schemeClr val="bg1"/>
                </a:solidFill>
              </a:rPr>
              <a:t>철문</a:t>
            </a:r>
            <a:r>
              <a:rPr lang="en-US" altLang="ko-KR" sz="2000" b="1" smtClean="0">
                <a:solidFill>
                  <a:schemeClr val="bg1"/>
                </a:solidFill>
              </a:rPr>
              <a:t>(</a:t>
            </a:r>
            <a:r>
              <a:rPr lang="ko-KR" altLang="en-US" sz="2000" b="1" smtClean="0">
                <a:solidFill>
                  <a:schemeClr val="bg1"/>
                </a:solidFill>
              </a:rPr>
              <a:t>문</a:t>
            </a:r>
            <a:r>
              <a:rPr lang="en-US" altLang="ko-KR" sz="2000" b="1" smtClean="0">
                <a:solidFill>
                  <a:schemeClr val="bg1"/>
                </a:solidFill>
              </a:rPr>
              <a:t>)</a:t>
            </a:r>
            <a:endParaRPr lang="ko-KR" altLang="en-US" sz="2000" b="1" smtClean="0">
              <a:solidFill>
                <a:schemeClr val="bg1"/>
              </a:solidFill>
            </a:endParaRPr>
          </a:p>
          <a:p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b="1">
                <a:solidFill>
                  <a:schemeClr val="bg1"/>
                </a:solidFill>
              </a:rPr>
              <a:t>기본 속성</a:t>
            </a:r>
            <a:endParaRPr lang="en-US" altLang="ko-KR" b="1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u="sng" smtClean="0">
                <a:solidFill>
                  <a:schemeClr val="bg1"/>
                </a:solidFill>
              </a:rPr>
              <a:t>오브젝트 </a:t>
            </a:r>
            <a:r>
              <a:rPr lang="en-US" altLang="ko-KR" sz="1400" u="sng" smtClean="0">
                <a:solidFill>
                  <a:schemeClr val="bg1"/>
                </a:solidFill>
              </a:rPr>
              <a:t>- </a:t>
            </a:r>
            <a:r>
              <a:rPr lang="ko-KR" altLang="en-US" sz="1400" u="sng" smtClean="0">
                <a:solidFill>
                  <a:schemeClr val="bg1"/>
                </a:solidFill>
              </a:rPr>
              <a:t>돌문</a:t>
            </a:r>
            <a:r>
              <a:rPr lang="ko-KR" altLang="en-US" sz="1400" smtClean="0">
                <a:solidFill>
                  <a:schemeClr val="bg1"/>
                </a:solidFill>
              </a:rPr>
              <a:t>과 같음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(</a:t>
            </a:r>
            <a:r>
              <a:rPr lang="ko-KR" altLang="en-US" sz="1400" smtClean="0">
                <a:solidFill>
                  <a:schemeClr val="bg1"/>
                </a:solidFill>
              </a:rPr>
              <a:t>참고</a:t>
            </a:r>
            <a:r>
              <a:rPr lang="en-US" altLang="ko-KR" sz="1400" smtClean="0">
                <a:solidFill>
                  <a:schemeClr val="bg1"/>
                </a:solidFill>
              </a:rPr>
              <a:t>) </a:t>
            </a:r>
            <a:r>
              <a:rPr lang="ko-KR" altLang="en-US" sz="1400" smtClean="0">
                <a:solidFill>
                  <a:schemeClr val="bg1"/>
                </a:solidFill>
              </a:rPr>
              <a:t>이 오브젝트는 작동에서 비작동으로 가는 경우가 많음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>
                <a:solidFill>
                  <a:schemeClr val="bg1"/>
                </a:solidFill>
              </a:rPr>
              <a:t> </a:t>
            </a:r>
            <a:r>
              <a:rPr lang="ko-KR" altLang="en-US" sz="1400" smtClean="0">
                <a:solidFill>
                  <a:schemeClr val="bg1"/>
                </a:solidFill>
              </a:rPr>
              <a:t>작동</a:t>
            </a:r>
            <a:r>
              <a:rPr lang="en-US" altLang="ko-KR" sz="1400" smtClean="0">
                <a:solidFill>
                  <a:schemeClr val="bg1"/>
                </a:solidFill>
              </a:rPr>
              <a:t>&gt; </a:t>
            </a:r>
            <a:r>
              <a:rPr lang="ko-KR" altLang="en-US" sz="1400" smtClean="0">
                <a:solidFill>
                  <a:schemeClr val="bg1"/>
                </a:solidFill>
              </a:rPr>
              <a:t>닫혀있음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 </a:t>
            </a:r>
            <a:r>
              <a:rPr lang="ko-KR" altLang="en-US" sz="1400" smtClean="0">
                <a:solidFill>
                  <a:schemeClr val="bg1"/>
                </a:solidFill>
              </a:rPr>
              <a:t>비작동 </a:t>
            </a:r>
            <a:r>
              <a:rPr lang="en-US" altLang="ko-KR" sz="1400" smtClean="0">
                <a:solidFill>
                  <a:schemeClr val="bg1"/>
                </a:solidFill>
              </a:rPr>
              <a:t>&gt; </a:t>
            </a:r>
            <a:r>
              <a:rPr lang="ko-KR" altLang="en-US" sz="1400" smtClean="0">
                <a:solidFill>
                  <a:schemeClr val="bg1"/>
                </a:solidFill>
              </a:rPr>
              <a:t>열려있음</a:t>
            </a:r>
            <a:endParaRPr lang="en-US" altLang="ko-KR" sz="140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50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50947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rgbClr val="7030A0"/>
          </a:solidFill>
          <a:ln>
            <a:noFill/>
          </a:ln>
        </p:spPr>
        <p:txBody>
          <a:bodyPr/>
          <a:lstStyle/>
          <a:p>
            <a:pPr algn="l"/>
            <a:r>
              <a:rPr lang="ko-KR" altLang="en-US" smtClean="0">
                <a:solidFill>
                  <a:schemeClr val="bg1"/>
                </a:solidFill>
              </a:rPr>
              <a:t>대구간</a:t>
            </a:r>
            <a:r>
              <a:rPr lang="en-US" altLang="ko-KR">
                <a:solidFill>
                  <a:schemeClr val="bg1"/>
                </a:solidFill>
              </a:rPr>
              <a:t>2</a:t>
            </a:r>
            <a:r>
              <a:rPr lang="en-US" altLang="ko-KR" smtClean="0">
                <a:solidFill>
                  <a:schemeClr val="bg1"/>
                </a:solidFill>
              </a:rPr>
              <a:t> </a:t>
            </a:r>
            <a:r>
              <a:rPr lang="en-US" altLang="ko-KR" smtClean="0">
                <a:solidFill>
                  <a:schemeClr val="bg1"/>
                </a:solidFill>
              </a:rPr>
              <a:t>&gt; </a:t>
            </a:r>
            <a:r>
              <a:rPr lang="ko-KR" altLang="en-US" smtClean="0">
                <a:solidFill>
                  <a:schemeClr val="bg1"/>
                </a:solidFill>
              </a:rPr>
              <a:t>소구간</a:t>
            </a:r>
            <a:r>
              <a:rPr lang="en-US" altLang="ko-KR">
                <a:solidFill>
                  <a:schemeClr val="bg1"/>
                </a:solidFill>
              </a:rPr>
              <a:t>1</a:t>
            </a:r>
            <a:r>
              <a:rPr lang="en-US" altLang="ko-KR" smtClean="0">
                <a:solidFill>
                  <a:schemeClr val="bg1"/>
                </a:solidFill>
              </a:rPr>
              <a:t> </a:t>
            </a:r>
            <a:r>
              <a:rPr lang="en-US" altLang="ko-KR" smtClean="0">
                <a:solidFill>
                  <a:schemeClr val="bg1"/>
                </a:solidFill>
              </a:rPr>
              <a:t>&gt; </a:t>
            </a:r>
            <a:r>
              <a:rPr lang="ko-KR" altLang="en-US" smtClean="0">
                <a:solidFill>
                  <a:schemeClr val="bg1"/>
                </a:solidFill>
              </a:rPr>
              <a:t>함</a:t>
            </a:r>
            <a:r>
              <a:rPr lang="ko-KR" altLang="en-US">
                <a:solidFill>
                  <a:schemeClr val="bg1"/>
                </a:solidFill>
              </a:rPr>
              <a:t>정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32634" y="1194619"/>
            <a:ext cx="5544616" cy="510909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chemeClr val="bg1"/>
                </a:solidFill>
              </a:rPr>
              <a:t>함정 </a:t>
            </a:r>
            <a:r>
              <a:rPr lang="en-US" altLang="ko-KR" sz="2000" b="1" smtClean="0">
                <a:solidFill>
                  <a:schemeClr val="bg1"/>
                </a:solidFill>
              </a:rPr>
              <a:t>- </a:t>
            </a:r>
            <a:r>
              <a:rPr lang="ko-KR" altLang="en-US" sz="2000" b="1" smtClean="0">
                <a:solidFill>
                  <a:schemeClr val="bg1"/>
                </a:solidFill>
              </a:rPr>
              <a:t>화염 기둥</a:t>
            </a:r>
            <a:endParaRPr lang="en-US" altLang="ko-KR" sz="2000" b="1" smtClean="0">
              <a:solidFill>
                <a:schemeClr val="bg1"/>
              </a:solidFill>
            </a:endParaRPr>
          </a:p>
          <a:p>
            <a:pPr algn="ctr"/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b="1" smtClean="0">
                <a:solidFill>
                  <a:schemeClr val="bg1"/>
                </a:solidFill>
              </a:rPr>
              <a:t>그래픽 속성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작동전</a:t>
            </a:r>
            <a:r>
              <a:rPr lang="en-US" altLang="ko-KR" sz="1400" smtClean="0">
                <a:solidFill>
                  <a:schemeClr val="bg1"/>
                </a:solidFill>
              </a:rPr>
              <a:t>&gt;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불꽃 사출구가 있다</a:t>
            </a:r>
            <a:r>
              <a:rPr lang="en-US" altLang="ko-KR" sz="1400" smtClean="0">
                <a:solidFill>
                  <a:schemeClr val="bg1"/>
                </a:solidFill>
              </a:rPr>
              <a:t>. (</a:t>
            </a:r>
            <a:r>
              <a:rPr lang="ko-KR" altLang="en-US" sz="1400" smtClean="0">
                <a:solidFill>
                  <a:schemeClr val="bg1"/>
                </a:solidFill>
              </a:rPr>
              <a:t>작은 구멍</a:t>
            </a:r>
            <a:r>
              <a:rPr lang="en-US" altLang="ko-KR" sz="1400" smtClean="0">
                <a:solidFill>
                  <a:schemeClr val="bg1"/>
                </a:solidFill>
              </a:rPr>
              <a:t>{</a:t>
            </a:r>
            <a:r>
              <a:rPr lang="ko-KR" altLang="en-US" sz="1400" smtClean="0">
                <a:solidFill>
                  <a:schemeClr val="bg1"/>
                </a:solidFill>
              </a:rPr>
              <a:t>주둥이</a:t>
            </a:r>
            <a:r>
              <a:rPr lang="en-US" altLang="ko-KR" sz="1400" smtClean="0">
                <a:solidFill>
                  <a:schemeClr val="bg1"/>
                </a:solidFill>
              </a:rPr>
              <a:t>}</a:t>
            </a:r>
            <a:r>
              <a:rPr lang="ko-KR" altLang="en-US" sz="1400" smtClean="0">
                <a:solidFill>
                  <a:schemeClr val="bg1"/>
                </a:solidFill>
              </a:rPr>
              <a:t>이 나와있음</a:t>
            </a:r>
            <a:r>
              <a:rPr lang="en-US" altLang="ko-KR" sz="1400" smtClean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1400" smtClean="0">
                <a:solidFill>
                  <a:schemeClr val="bg1"/>
                </a:solidFill>
              </a:rPr>
              <a:t>작동후</a:t>
            </a:r>
            <a:r>
              <a:rPr lang="en-US" altLang="ko-KR" sz="1400" smtClean="0">
                <a:solidFill>
                  <a:schemeClr val="bg1"/>
                </a:solidFill>
              </a:rPr>
              <a:t>&gt;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작동시 불꽃이 뿜어져 나옴</a:t>
            </a:r>
            <a:endParaRPr lang="en-US" altLang="ko-KR" sz="1400" smtClean="0">
              <a:solidFill>
                <a:schemeClr val="bg1"/>
              </a:solidFill>
            </a:endParaRPr>
          </a:p>
          <a:p>
            <a:endParaRPr lang="en-US" altLang="ko-KR" sz="1400" b="1" smtClean="0">
              <a:solidFill>
                <a:schemeClr val="bg1"/>
              </a:solidFill>
            </a:endParaRPr>
          </a:p>
          <a:p>
            <a:r>
              <a:rPr lang="ko-KR" altLang="en-US" b="1" smtClean="0">
                <a:solidFill>
                  <a:schemeClr val="bg1"/>
                </a:solidFill>
              </a:rPr>
              <a:t>시스템 속성</a:t>
            </a:r>
            <a:endParaRPr lang="en-US" altLang="ko-KR" sz="1400" b="1" smtClean="0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불꽃에 접촉시 피해를 입는다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불꽃은 통과가 가능하다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endParaRPr lang="en-US" altLang="ko-KR" sz="1400" b="1" smtClean="0">
              <a:solidFill>
                <a:schemeClr val="bg1"/>
              </a:solidFill>
            </a:endParaRPr>
          </a:p>
          <a:p>
            <a:r>
              <a:rPr lang="ko-KR" altLang="en-US" b="1" smtClean="0">
                <a:solidFill>
                  <a:schemeClr val="bg1"/>
                </a:solidFill>
              </a:rPr>
              <a:t>상호작용 속성</a:t>
            </a:r>
            <a:endParaRPr lang="en-US" altLang="ko-KR" b="1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발판</a:t>
            </a:r>
            <a:r>
              <a:rPr lang="en-US" altLang="ko-KR" sz="1400" smtClean="0">
                <a:solidFill>
                  <a:schemeClr val="bg1"/>
                </a:solidFill>
              </a:rPr>
              <a:t>&gt;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발판을 밟고 있을때 즉시 작동한다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발판을 밟고 있는 중에는 계속 작동된다</a:t>
            </a:r>
            <a:r>
              <a:rPr lang="en-US" altLang="ko-KR" sz="1400" smtClean="0">
                <a:solidFill>
                  <a:schemeClr val="bg1"/>
                </a:solidFill>
              </a:rPr>
              <a:t>.(</a:t>
            </a:r>
            <a:r>
              <a:rPr lang="ko-KR" altLang="en-US" sz="1400" smtClean="0">
                <a:solidFill>
                  <a:schemeClr val="bg1"/>
                </a:solidFill>
              </a:rPr>
              <a:t>지속형</a:t>
            </a:r>
            <a:r>
              <a:rPr lang="en-US" altLang="ko-KR" sz="1400" smtClean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발판을 밟을때 마다 작동이 </a:t>
            </a:r>
            <a:r>
              <a:rPr lang="en-US" altLang="ko-KR" sz="1400" smtClean="0">
                <a:solidFill>
                  <a:schemeClr val="bg1"/>
                </a:solidFill>
              </a:rPr>
              <a:t>on/off </a:t>
            </a:r>
            <a:r>
              <a:rPr lang="ko-KR" altLang="en-US" sz="1400" smtClean="0">
                <a:solidFill>
                  <a:schemeClr val="bg1"/>
                </a:solidFill>
              </a:rPr>
              <a:t>된다</a:t>
            </a:r>
            <a:r>
              <a:rPr lang="en-US" altLang="ko-KR" sz="1400" smtClean="0">
                <a:solidFill>
                  <a:schemeClr val="bg1"/>
                </a:solidFill>
              </a:rPr>
              <a:t>.(</a:t>
            </a:r>
            <a:r>
              <a:rPr lang="ko-KR" altLang="en-US" sz="1400" smtClean="0">
                <a:solidFill>
                  <a:schemeClr val="bg1"/>
                </a:solidFill>
              </a:rPr>
              <a:t>반복형</a:t>
            </a:r>
            <a:r>
              <a:rPr lang="en-US" altLang="ko-KR" sz="1400" smtClean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발판을 밟으면 작동이 </a:t>
            </a:r>
            <a:r>
              <a:rPr lang="en-US" altLang="ko-KR" sz="1400" smtClean="0">
                <a:solidFill>
                  <a:schemeClr val="bg1"/>
                </a:solidFill>
              </a:rPr>
              <a:t>off</a:t>
            </a:r>
            <a:r>
              <a:rPr lang="ko-KR" altLang="en-US" sz="1400" smtClean="0">
                <a:solidFill>
                  <a:schemeClr val="bg1"/>
                </a:solidFill>
              </a:rPr>
              <a:t>된다</a:t>
            </a:r>
            <a:r>
              <a:rPr lang="en-US" altLang="ko-KR" sz="1400" smtClean="0">
                <a:solidFill>
                  <a:schemeClr val="bg1"/>
                </a:solidFill>
              </a:rPr>
              <a:t>(</a:t>
            </a:r>
            <a:r>
              <a:rPr lang="ko-KR" altLang="en-US" sz="1400" smtClean="0">
                <a:solidFill>
                  <a:schemeClr val="bg1"/>
                </a:solidFill>
              </a:rPr>
              <a:t>단발형</a:t>
            </a:r>
            <a:r>
              <a:rPr lang="en-US" altLang="ko-KR" sz="1400" smtClean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1400" smtClean="0">
                <a:solidFill>
                  <a:schemeClr val="bg1"/>
                </a:solidFill>
              </a:rPr>
              <a:t>레버</a:t>
            </a:r>
            <a:r>
              <a:rPr lang="en-US" altLang="ko-KR" sz="1400" smtClean="0">
                <a:solidFill>
                  <a:schemeClr val="bg1"/>
                </a:solidFill>
              </a:rPr>
              <a:t>&gt;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레버를 내리면 작동된다</a:t>
            </a:r>
            <a:r>
              <a:rPr lang="en-US" altLang="ko-KR" sz="1400" smtClean="0">
                <a:solidFill>
                  <a:schemeClr val="bg1"/>
                </a:solidFill>
              </a:rPr>
              <a:t>.(on)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레버를 올리면 작동이 중지된다</a:t>
            </a:r>
            <a:r>
              <a:rPr lang="en-US" altLang="ko-KR" sz="1400" smtClean="0">
                <a:solidFill>
                  <a:schemeClr val="bg1"/>
                </a:solidFill>
              </a:rPr>
              <a:t>.(off)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   ※</a:t>
            </a:r>
            <a:r>
              <a:rPr lang="ko-KR" altLang="en-US" sz="1400" smtClean="0">
                <a:solidFill>
                  <a:schemeClr val="bg1"/>
                </a:solidFill>
              </a:rPr>
              <a:t>상호작용 속성은 반대의 경우도 존재함</a:t>
            </a:r>
            <a:endParaRPr lang="en-US" altLang="ko-KR" sz="1400" smtClean="0">
              <a:solidFill>
                <a:schemeClr val="bg1"/>
              </a:solidFill>
            </a:endParaRPr>
          </a:p>
        </p:txBody>
      </p:sp>
      <p:pic>
        <p:nvPicPr>
          <p:cNvPr id="8" name="Picture 6" descr="fire trap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2" t="13620" r="29258" b="18394"/>
          <a:stretch/>
        </p:blipFill>
        <p:spPr bwMode="auto">
          <a:xfrm>
            <a:off x="134285" y="1194618"/>
            <a:ext cx="2922173" cy="2954461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6" name="Picture 2" descr="C:\Users\ooo\Desktop\206536d8c55658090e7141a177052cd4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330811" y="4830202"/>
            <a:ext cx="1965201" cy="1035006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ooo\Desktop\3da05a88ffcc02d9deee41255f18d7bf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5" y="4365104"/>
            <a:ext cx="1580803" cy="1965202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56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50947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rgbClr val="7030A0"/>
          </a:solidFill>
          <a:ln>
            <a:noFill/>
          </a:ln>
        </p:spPr>
        <p:txBody>
          <a:bodyPr/>
          <a:lstStyle/>
          <a:p>
            <a:pPr algn="l"/>
            <a:r>
              <a:rPr lang="ko-KR" altLang="en-US" smtClean="0">
                <a:solidFill>
                  <a:schemeClr val="bg1"/>
                </a:solidFill>
              </a:rPr>
              <a:t>대구간</a:t>
            </a:r>
            <a:r>
              <a:rPr lang="en-US" altLang="ko-KR">
                <a:solidFill>
                  <a:schemeClr val="bg1"/>
                </a:solidFill>
              </a:rPr>
              <a:t>2</a:t>
            </a:r>
            <a:r>
              <a:rPr lang="en-US" altLang="ko-KR" smtClean="0">
                <a:solidFill>
                  <a:schemeClr val="bg1"/>
                </a:solidFill>
              </a:rPr>
              <a:t> </a:t>
            </a:r>
            <a:r>
              <a:rPr lang="en-US" altLang="ko-KR" smtClean="0">
                <a:solidFill>
                  <a:schemeClr val="bg1"/>
                </a:solidFill>
              </a:rPr>
              <a:t>&gt; </a:t>
            </a:r>
            <a:r>
              <a:rPr lang="ko-KR" altLang="en-US" smtClean="0">
                <a:solidFill>
                  <a:schemeClr val="bg1"/>
                </a:solidFill>
              </a:rPr>
              <a:t>소구간</a:t>
            </a:r>
            <a:r>
              <a:rPr lang="en-US" altLang="ko-KR">
                <a:solidFill>
                  <a:schemeClr val="bg1"/>
                </a:solidFill>
              </a:rPr>
              <a:t>1</a:t>
            </a:r>
            <a:r>
              <a:rPr lang="en-US" altLang="ko-KR" smtClean="0">
                <a:solidFill>
                  <a:schemeClr val="bg1"/>
                </a:solidFill>
              </a:rPr>
              <a:t> </a:t>
            </a:r>
            <a:r>
              <a:rPr lang="en-US" altLang="ko-KR" smtClean="0">
                <a:solidFill>
                  <a:schemeClr val="bg1"/>
                </a:solidFill>
              </a:rPr>
              <a:t>&gt; </a:t>
            </a:r>
            <a:r>
              <a:rPr lang="ko-KR" altLang="en-US" smtClean="0">
                <a:solidFill>
                  <a:schemeClr val="bg1"/>
                </a:solidFill>
              </a:rPr>
              <a:t>함</a:t>
            </a:r>
            <a:r>
              <a:rPr lang="ko-KR" altLang="en-US">
                <a:solidFill>
                  <a:schemeClr val="bg1"/>
                </a:solidFill>
              </a:rPr>
              <a:t>정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32634" y="1194619"/>
            <a:ext cx="5544616" cy="532453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chemeClr val="bg1"/>
                </a:solidFill>
              </a:rPr>
              <a:t>함정 </a:t>
            </a:r>
            <a:r>
              <a:rPr lang="en-US" altLang="ko-KR" sz="2000" b="1" smtClean="0">
                <a:solidFill>
                  <a:schemeClr val="bg1"/>
                </a:solidFill>
              </a:rPr>
              <a:t>- </a:t>
            </a:r>
            <a:r>
              <a:rPr lang="ko-KR" altLang="en-US" sz="2000" b="1" smtClean="0">
                <a:solidFill>
                  <a:schemeClr val="bg1"/>
                </a:solidFill>
              </a:rPr>
              <a:t>독가스</a:t>
            </a:r>
            <a:endParaRPr lang="ko-KR" altLang="en-US" sz="2000" b="1" smtClean="0">
              <a:solidFill>
                <a:schemeClr val="bg1"/>
              </a:solidFill>
            </a:endParaRPr>
          </a:p>
          <a:p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b="1" smtClean="0">
                <a:solidFill>
                  <a:schemeClr val="bg1"/>
                </a:solidFill>
              </a:rPr>
              <a:t>그래픽 속성 </a:t>
            </a:r>
            <a:r>
              <a:rPr lang="en-US" altLang="ko-KR" b="1" smtClean="0">
                <a:solidFill>
                  <a:schemeClr val="bg1"/>
                </a:solidFill>
              </a:rPr>
              <a:t>(=</a:t>
            </a:r>
            <a:r>
              <a:rPr lang="ko-KR" altLang="en-US" b="1" smtClean="0">
                <a:solidFill>
                  <a:schemeClr val="bg1"/>
                </a:solidFill>
              </a:rPr>
              <a:t>화염기둥과 같음</a:t>
            </a:r>
            <a:r>
              <a:rPr lang="en-US" altLang="ko-KR" b="1" smtClean="0">
                <a:solidFill>
                  <a:schemeClr val="bg1"/>
                </a:solidFill>
              </a:rPr>
              <a:t>)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작동전</a:t>
            </a:r>
            <a:r>
              <a:rPr lang="en-US" altLang="ko-KR" sz="1400">
                <a:solidFill>
                  <a:schemeClr val="bg1"/>
                </a:solidFill>
              </a:rPr>
              <a:t>&gt;</a:t>
            </a:r>
          </a:p>
          <a:p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가스 </a:t>
            </a:r>
            <a:r>
              <a:rPr lang="ko-KR" altLang="en-US" sz="1400">
                <a:solidFill>
                  <a:schemeClr val="bg1"/>
                </a:solidFill>
              </a:rPr>
              <a:t>사출구가 있다</a:t>
            </a:r>
            <a:r>
              <a:rPr lang="en-US" altLang="ko-KR" sz="1400">
                <a:solidFill>
                  <a:schemeClr val="bg1"/>
                </a:solidFill>
              </a:rPr>
              <a:t>. (</a:t>
            </a:r>
            <a:r>
              <a:rPr lang="ko-KR" altLang="en-US" sz="1400">
                <a:solidFill>
                  <a:schemeClr val="bg1"/>
                </a:solidFill>
              </a:rPr>
              <a:t>작은 구멍</a:t>
            </a:r>
            <a:r>
              <a:rPr lang="en-US" altLang="ko-KR" sz="1400">
                <a:solidFill>
                  <a:schemeClr val="bg1"/>
                </a:solidFill>
              </a:rPr>
              <a:t>{</a:t>
            </a:r>
            <a:r>
              <a:rPr lang="ko-KR" altLang="en-US" sz="1400">
                <a:solidFill>
                  <a:schemeClr val="bg1"/>
                </a:solidFill>
              </a:rPr>
              <a:t>주둥이</a:t>
            </a:r>
            <a:r>
              <a:rPr lang="en-US" altLang="ko-KR" sz="1400">
                <a:solidFill>
                  <a:schemeClr val="bg1"/>
                </a:solidFill>
              </a:rPr>
              <a:t>}</a:t>
            </a:r>
            <a:r>
              <a:rPr lang="ko-KR" altLang="en-US" sz="1400">
                <a:solidFill>
                  <a:schemeClr val="bg1"/>
                </a:solidFill>
              </a:rPr>
              <a:t>이 </a:t>
            </a:r>
            <a:r>
              <a:rPr lang="ko-KR" altLang="en-US" sz="1400">
                <a:solidFill>
                  <a:schemeClr val="bg1"/>
                </a:solidFill>
              </a:rPr>
              <a:t>나와있음</a:t>
            </a:r>
            <a:r>
              <a:rPr lang="en-US" altLang="ko-KR" sz="1400" smtClean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1400" smtClean="0">
                <a:solidFill>
                  <a:schemeClr val="bg1"/>
                </a:solidFill>
              </a:rPr>
              <a:t>작동후</a:t>
            </a:r>
            <a:r>
              <a:rPr lang="en-US" altLang="ko-KR" sz="1400" smtClean="0">
                <a:solidFill>
                  <a:schemeClr val="bg1"/>
                </a:solidFill>
              </a:rPr>
              <a:t>&gt;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작동시 </a:t>
            </a:r>
            <a:r>
              <a:rPr lang="ko-KR" altLang="en-US" sz="1400" smtClean="0">
                <a:solidFill>
                  <a:schemeClr val="bg1"/>
                </a:solidFill>
              </a:rPr>
              <a:t>가스가 </a:t>
            </a:r>
            <a:r>
              <a:rPr lang="ko-KR" altLang="en-US" sz="1400">
                <a:solidFill>
                  <a:schemeClr val="bg1"/>
                </a:solidFill>
              </a:rPr>
              <a:t>뿜어져 나옴</a:t>
            </a:r>
            <a:endParaRPr lang="en-US" altLang="ko-KR" sz="1400">
              <a:solidFill>
                <a:schemeClr val="bg1"/>
              </a:solidFill>
            </a:endParaRPr>
          </a:p>
          <a:p>
            <a:endParaRPr lang="en-US" altLang="ko-KR" sz="1400">
              <a:solidFill>
                <a:schemeClr val="bg1"/>
              </a:solidFill>
            </a:endParaRPr>
          </a:p>
          <a:p>
            <a:r>
              <a:rPr lang="ko-KR" altLang="en-US" b="1">
                <a:solidFill>
                  <a:schemeClr val="bg1"/>
                </a:solidFill>
              </a:rPr>
              <a:t>시스템 속성</a:t>
            </a:r>
            <a:endParaRPr lang="en-US" altLang="ko-KR" b="1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가스에 </a:t>
            </a:r>
            <a:r>
              <a:rPr lang="ko-KR" altLang="en-US" sz="1400">
                <a:solidFill>
                  <a:schemeClr val="bg1"/>
                </a:solidFill>
              </a:rPr>
              <a:t>접촉시 </a:t>
            </a:r>
            <a:r>
              <a:rPr lang="ko-KR" altLang="en-US" sz="1400" smtClean="0">
                <a:solidFill>
                  <a:schemeClr val="bg1"/>
                </a:solidFill>
              </a:rPr>
              <a:t>이동속도가 느려진다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가스에서 벗어나는 순간 서서히 이동속도가 돌아온다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가스는 </a:t>
            </a:r>
            <a:r>
              <a:rPr lang="ko-KR" altLang="en-US" sz="1400">
                <a:solidFill>
                  <a:schemeClr val="bg1"/>
                </a:solidFill>
              </a:rPr>
              <a:t>통과가 가능하다</a:t>
            </a:r>
            <a:r>
              <a:rPr lang="en-US" altLang="ko-KR" sz="1400">
                <a:solidFill>
                  <a:schemeClr val="bg1"/>
                </a:solidFill>
              </a:rPr>
              <a:t>.</a:t>
            </a:r>
          </a:p>
          <a:p>
            <a:endParaRPr lang="en-US" altLang="ko-KR" sz="1400" b="1">
              <a:solidFill>
                <a:schemeClr val="bg1"/>
              </a:solidFill>
            </a:endParaRPr>
          </a:p>
          <a:p>
            <a:r>
              <a:rPr lang="ko-KR" altLang="en-US" b="1">
                <a:solidFill>
                  <a:schemeClr val="bg1"/>
                </a:solidFill>
              </a:rPr>
              <a:t>상호작용 속성</a:t>
            </a:r>
            <a:endParaRPr lang="en-US" altLang="ko-KR" b="1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발판</a:t>
            </a:r>
            <a:r>
              <a:rPr lang="en-US" altLang="ko-KR" sz="1400">
                <a:solidFill>
                  <a:schemeClr val="bg1"/>
                </a:solidFill>
              </a:rPr>
              <a:t>&gt;</a:t>
            </a:r>
          </a:p>
          <a:p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발판을 밟고 있을때 즉시 작동한다</a:t>
            </a:r>
            <a:r>
              <a:rPr lang="en-US" altLang="ko-KR" sz="140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발판을 밟고 있는 중에는 계속 작동된다</a:t>
            </a:r>
            <a:r>
              <a:rPr lang="en-US" altLang="ko-KR" sz="1400">
                <a:solidFill>
                  <a:schemeClr val="bg1"/>
                </a:solidFill>
              </a:rPr>
              <a:t>.(</a:t>
            </a:r>
            <a:r>
              <a:rPr lang="ko-KR" altLang="en-US" sz="1400">
                <a:solidFill>
                  <a:schemeClr val="bg1"/>
                </a:solidFill>
              </a:rPr>
              <a:t>지속형</a:t>
            </a:r>
            <a:r>
              <a:rPr lang="en-US" altLang="ko-KR" sz="140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발판을 밟을때 마다 작동이 </a:t>
            </a:r>
            <a:r>
              <a:rPr lang="en-US" altLang="ko-KR" sz="1400">
                <a:solidFill>
                  <a:schemeClr val="bg1"/>
                </a:solidFill>
              </a:rPr>
              <a:t>on/off </a:t>
            </a:r>
            <a:r>
              <a:rPr lang="ko-KR" altLang="en-US" sz="1400">
                <a:solidFill>
                  <a:schemeClr val="bg1"/>
                </a:solidFill>
              </a:rPr>
              <a:t>된다</a:t>
            </a:r>
            <a:r>
              <a:rPr lang="en-US" altLang="ko-KR" sz="1400">
                <a:solidFill>
                  <a:schemeClr val="bg1"/>
                </a:solidFill>
              </a:rPr>
              <a:t>.(</a:t>
            </a:r>
            <a:r>
              <a:rPr lang="ko-KR" altLang="en-US" sz="1400">
                <a:solidFill>
                  <a:schemeClr val="bg1"/>
                </a:solidFill>
              </a:rPr>
              <a:t>반복형</a:t>
            </a:r>
            <a:r>
              <a:rPr lang="en-US" altLang="ko-KR" sz="140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발판을 밟으면 작동이 </a:t>
            </a:r>
            <a:r>
              <a:rPr lang="en-US" altLang="ko-KR" sz="1400">
                <a:solidFill>
                  <a:schemeClr val="bg1"/>
                </a:solidFill>
              </a:rPr>
              <a:t>off</a:t>
            </a:r>
            <a:r>
              <a:rPr lang="ko-KR" altLang="en-US" sz="1400">
                <a:solidFill>
                  <a:schemeClr val="bg1"/>
                </a:solidFill>
              </a:rPr>
              <a:t>된다</a:t>
            </a:r>
            <a:r>
              <a:rPr lang="en-US" altLang="ko-KR" sz="1400">
                <a:solidFill>
                  <a:schemeClr val="bg1"/>
                </a:solidFill>
              </a:rPr>
              <a:t>(</a:t>
            </a:r>
            <a:r>
              <a:rPr lang="ko-KR" altLang="en-US" sz="1400">
                <a:solidFill>
                  <a:schemeClr val="bg1"/>
                </a:solidFill>
              </a:rPr>
              <a:t>단발형</a:t>
            </a:r>
            <a:r>
              <a:rPr lang="en-US" altLang="ko-KR" sz="140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1400">
                <a:solidFill>
                  <a:schemeClr val="bg1"/>
                </a:solidFill>
              </a:rPr>
              <a:t>레버</a:t>
            </a:r>
            <a:r>
              <a:rPr lang="en-US" altLang="ko-KR" sz="1400">
                <a:solidFill>
                  <a:schemeClr val="bg1"/>
                </a:solidFill>
              </a:rPr>
              <a:t>&gt;</a:t>
            </a:r>
          </a:p>
          <a:p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레버를 내리면 작동된다</a:t>
            </a:r>
            <a:r>
              <a:rPr lang="en-US" altLang="ko-KR" sz="1400">
                <a:solidFill>
                  <a:schemeClr val="bg1"/>
                </a:solidFill>
              </a:rPr>
              <a:t>.(on)</a:t>
            </a:r>
          </a:p>
          <a:p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레버를 올리면 작동이 중지된다</a:t>
            </a:r>
            <a:r>
              <a:rPr lang="en-US" altLang="ko-KR" sz="1400">
                <a:solidFill>
                  <a:schemeClr val="bg1"/>
                </a:solidFill>
              </a:rPr>
              <a:t>.(off)</a:t>
            </a:r>
          </a:p>
          <a:p>
            <a:r>
              <a:rPr lang="en-US" altLang="ko-KR" sz="1400">
                <a:solidFill>
                  <a:schemeClr val="bg1"/>
                </a:solidFill>
              </a:rPr>
              <a:t>   ※</a:t>
            </a:r>
            <a:r>
              <a:rPr lang="ko-KR" altLang="en-US" sz="1400">
                <a:solidFill>
                  <a:schemeClr val="bg1"/>
                </a:solidFill>
              </a:rPr>
              <a:t>상호작용 속성은 반대의 경우도 존재함</a:t>
            </a:r>
            <a:endParaRPr lang="en-US" altLang="ko-KR" sz="1400">
              <a:solidFill>
                <a:schemeClr val="bg1"/>
              </a:solidFill>
            </a:endParaRPr>
          </a:p>
        </p:txBody>
      </p:sp>
      <p:pic>
        <p:nvPicPr>
          <p:cNvPr id="9" name="Picture 2" descr="게임 독구름에 대한 이미지 검색결과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2630"/>
          <a:stretch/>
        </p:blipFill>
        <p:spPr bwMode="auto">
          <a:xfrm>
            <a:off x="179512" y="1194618"/>
            <a:ext cx="2901254" cy="2450405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0" name="Picture 2" descr="C:\Users\ooo\Desktop\f4bf63ecd982226a1b2a163c7308d7ab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16" y="3861048"/>
            <a:ext cx="2911450" cy="2736304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60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4869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rgbClr val="7030A0"/>
          </a:solidFill>
          <a:ln>
            <a:noFill/>
          </a:ln>
        </p:spPr>
        <p:txBody>
          <a:bodyPr/>
          <a:lstStyle/>
          <a:p>
            <a:pPr algn="l"/>
            <a:r>
              <a:rPr lang="ko-KR" altLang="en-US" smtClean="0">
                <a:solidFill>
                  <a:schemeClr val="bg1"/>
                </a:solidFill>
              </a:rPr>
              <a:t>대구간</a:t>
            </a:r>
            <a:r>
              <a:rPr lang="en-US" altLang="ko-KR">
                <a:solidFill>
                  <a:schemeClr val="bg1"/>
                </a:solidFill>
              </a:rPr>
              <a:t>2</a:t>
            </a:r>
            <a:r>
              <a:rPr lang="en-US" altLang="ko-KR" smtClean="0">
                <a:solidFill>
                  <a:schemeClr val="bg1"/>
                </a:solidFill>
              </a:rPr>
              <a:t> &gt; </a:t>
            </a:r>
            <a:r>
              <a:rPr lang="ko-KR" altLang="en-US" smtClean="0">
                <a:solidFill>
                  <a:schemeClr val="bg1"/>
                </a:solidFill>
              </a:rPr>
              <a:t>소구간</a:t>
            </a:r>
            <a:r>
              <a:rPr lang="en-US" altLang="ko-KR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1F2926B-0702-4786-A749-10128EC45876}"/>
              </a:ext>
            </a:extLst>
          </p:cNvPr>
          <p:cNvSpPr txBox="1"/>
          <p:nvPr/>
        </p:nvSpPr>
        <p:spPr>
          <a:xfrm>
            <a:off x="357788" y="4653136"/>
            <a:ext cx="8428424" cy="19697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bg1"/>
                </a:solidFill>
              </a:rPr>
              <a:t>소분위 명칭 </a:t>
            </a:r>
            <a:r>
              <a:rPr lang="en-US" altLang="ko-KR" sz="2400" smtClean="0">
                <a:solidFill>
                  <a:schemeClr val="bg1"/>
                </a:solidFill>
              </a:rPr>
              <a:t>- </a:t>
            </a:r>
            <a:r>
              <a:rPr lang="ko-KR" altLang="en-US" sz="2400" smtClean="0">
                <a:solidFill>
                  <a:schemeClr val="bg1"/>
                </a:solidFill>
              </a:rPr>
              <a:t>복도</a:t>
            </a:r>
            <a:endParaRPr lang="en-US" altLang="ko-KR" sz="2400" smtClean="0">
              <a:solidFill>
                <a:schemeClr val="bg1"/>
              </a:solidFill>
            </a:endParaRPr>
          </a:p>
          <a:p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진행 배경 컨셉 </a:t>
            </a:r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유적지 속에 존재하는 함정들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진행 방식 </a:t>
            </a:r>
            <a:r>
              <a:rPr lang="en-US" altLang="ko-KR" sz="1400" smtClean="0">
                <a:solidFill>
                  <a:schemeClr val="bg1"/>
                </a:solidFill>
              </a:rPr>
              <a:t>-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시작지점</a:t>
            </a:r>
            <a:endParaRPr lang="en-US" altLang="ko-KR" sz="1400" smtClean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발판을 밟으면 뒤에서 화살이 날라온다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  <a:r>
              <a:rPr lang="ko-KR" altLang="en-US" sz="1400" smtClean="0">
                <a:solidFill>
                  <a:schemeClr val="bg1"/>
                </a:solidFill>
              </a:rPr>
              <a:t> </a:t>
            </a:r>
            <a:endParaRPr lang="en-US" altLang="ko-KR" sz="1400" smtClean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독가스의 타이밍을 잡고 피한후 발판을 밟는다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  <a:endParaRPr lang="en-US" altLang="ko-KR" sz="140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독가스의 타이밍을 잡고 피한후 발판을 피해서 가거나 발판을 두번 밟고 간다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34"/>
          <a:stretch/>
        </p:blipFill>
        <p:spPr bwMode="auto">
          <a:xfrm>
            <a:off x="1429577" y="1196752"/>
            <a:ext cx="6284846" cy="3306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277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50947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rgbClr val="7030A0"/>
          </a:solidFill>
          <a:ln>
            <a:noFill/>
          </a:ln>
        </p:spPr>
        <p:txBody>
          <a:bodyPr/>
          <a:lstStyle/>
          <a:p>
            <a:pPr algn="l"/>
            <a:r>
              <a:rPr lang="ko-KR" altLang="en-US" smtClean="0">
                <a:solidFill>
                  <a:schemeClr val="bg1"/>
                </a:solidFill>
              </a:rPr>
              <a:t>대구간</a:t>
            </a:r>
            <a:r>
              <a:rPr lang="en-US" altLang="ko-KR">
                <a:solidFill>
                  <a:schemeClr val="bg1"/>
                </a:solidFill>
              </a:rPr>
              <a:t>2</a:t>
            </a:r>
            <a:r>
              <a:rPr lang="en-US" altLang="ko-KR" smtClean="0">
                <a:solidFill>
                  <a:schemeClr val="bg1"/>
                </a:solidFill>
              </a:rPr>
              <a:t> </a:t>
            </a:r>
            <a:r>
              <a:rPr lang="en-US" altLang="ko-KR" smtClean="0">
                <a:solidFill>
                  <a:schemeClr val="bg1"/>
                </a:solidFill>
              </a:rPr>
              <a:t>&gt; </a:t>
            </a:r>
            <a:r>
              <a:rPr lang="ko-KR" altLang="en-US" smtClean="0">
                <a:solidFill>
                  <a:schemeClr val="bg1"/>
                </a:solidFill>
              </a:rPr>
              <a:t>소구간</a:t>
            </a:r>
            <a:r>
              <a:rPr lang="en-US" altLang="ko-KR">
                <a:solidFill>
                  <a:schemeClr val="bg1"/>
                </a:solidFill>
              </a:rPr>
              <a:t>1</a:t>
            </a:r>
            <a:r>
              <a:rPr lang="en-US" altLang="ko-KR" smtClean="0">
                <a:solidFill>
                  <a:schemeClr val="bg1"/>
                </a:solidFill>
              </a:rPr>
              <a:t> </a:t>
            </a:r>
            <a:r>
              <a:rPr lang="en-US" altLang="ko-KR" smtClean="0">
                <a:solidFill>
                  <a:schemeClr val="bg1"/>
                </a:solidFill>
              </a:rPr>
              <a:t>&gt; </a:t>
            </a:r>
            <a:r>
              <a:rPr lang="ko-KR" altLang="en-US" smtClean="0">
                <a:solidFill>
                  <a:schemeClr val="bg1"/>
                </a:solidFill>
              </a:rPr>
              <a:t>함</a:t>
            </a:r>
            <a:r>
              <a:rPr lang="ko-KR" altLang="en-US">
                <a:solidFill>
                  <a:schemeClr val="bg1"/>
                </a:solidFill>
              </a:rPr>
              <a:t>정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32634" y="1194619"/>
            <a:ext cx="5544616" cy="28931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chemeClr val="bg1"/>
                </a:solidFill>
              </a:rPr>
              <a:t>함정 </a:t>
            </a:r>
            <a:r>
              <a:rPr lang="en-US" altLang="ko-KR" sz="2000" b="1" smtClean="0">
                <a:solidFill>
                  <a:schemeClr val="bg1"/>
                </a:solidFill>
              </a:rPr>
              <a:t>- </a:t>
            </a:r>
            <a:r>
              <a:rPr lang="ko-KR" altLang="en-US" sz="2000" b="1" smtClean="0">
                <a:solidFill>
                  <a:schemeClr val="bg1"/>
                </a:solidFill>
              </a:rPr>
              <a:t>화염기둥</a:t>
            </a:r>
            <a:r>
              <a:rPr lang="en-US" altLang="ko-KR" sz="2000" b="1" smtClean="0">
                <a:solidFill>
                  <a:schemeClr val="bg1"/>
                </a:solidFill>
              </a:rPr>
              <a:t>, </a:t>
            </a:r>
            <a:r>
              <a:rPr lang="ko-KR" altLang="en-US" sz="2000" b="1" smtClean="0">
                <a:solidFill>
                  <a:schemeClr val="bg1"/>
                </a:solidFill>
              </a:rPr>
              <a:t>독가스 </a:t>
            </a:r>
            <a:r>
              <a:rPr lang="en-US" altLang="ko-KR" sz="2000" b="1" smtClean="0">
                <a:solidFill>
                  <a:schemeClr val="bg1"/>
                </a:solidFill>
              </a:rPr>
              <a:t>(</a:t>
            </a:r>
            <a:r>
              <a:rPr lang="ko-KR" altLang="en-US" sz="2000" b="1" smtClean="0">
                <a:solidFill>
                  <a:schemeClr val="bg1"/>
                </a:solidFill>
              </a:rPr>
              <a:t>타이머형</a:t>
            </a:r>
            <a:r>
              <a:rPr lang="en-US" altLang="ko-KR" sz="2000" b="1" smtClean="0">
                <a:solidFill>
                  <a:schemeClr val="bg1"/>
                </a:solidFill>
              </a:rPr>
              <a:t>)</a:t>
            </a:r>
            <a:endParaRPr lang="en-US" altLang="ko-KR" sz="2000" b="1" smtClean="0">
              <a:solidFill>
                <a:schemeClr val="bg1"/>
              </a:solidFill>
            </a:endParaRPr>
          </a:p>
          <a:p>
            <a:pPr algn="ctr"/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b="1" smtClean="0">
                <a:solidFill>
                  <a:schemeClr val="bg1"/>
                </a:solidFill>
              </a:rPr>
              <a:t>그래픽 속성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en-US" altLang="ko-KR" sz="1400" b="1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똑같음</a:t>
            </a:r>
            <a:endParaRPr lang="en-US" altLang="ko-KR" sz="1400" smtClean="0">
              <a:solidFill>
                <a:schemeClr val="bg1"/>
              </a:solidFill>
            </a:endParaRPr>
          </a:p>
          <a:p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b="1" smtClean="0">
                <a:solidFill>
                  <a:schemeClr val="bg1"/>
                </a:solidFill>
              </a:rPr>
              <a:t>시스템 속성</a:t>
            </a:r>
            <a:endParaRPr lang="en-US" altLang="ko-KR" sz="1400" b="1" smtClean="0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불꽃에 접촉시 피해를 입는다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불꽃은 통과가 가능하다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400" smtClean="0">
                <a:solidFill>
                  <a:schemeClr val="bg1"/>
                </a:solidFill>
              </a:rPr>
              <a:t>반복</a:t>
            </a:r>
            <a:r>
              <a:rPr lang="en-US" altLang="ko-KR" sz="1400" smtClean="0">
                <a:solidFill>
                  <a:schemeClr val="bg1"/>
                </a:solidFill>
              </a:rPr>
              <a:t>&gt;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일정 시간</a:t>
            </a:r>
            <a:r>
              <a:rPr lang="en-US" altLang="ko-KR" sz="1400" smtClean="0">
                <a:solidFill>
                  <a:schemeClr val="bg1"/>
                </a:solidFill>
              </a:rPr>
              <a:t>(</a:t>
            </a:r>
            <a:r>
              <a:rPr lang="ko-KR" altLang="en-US" sz="1400" smtClean="0">
                <a:solidFill>
                  <a:schemeClr val="bg1"/>
                </a:solidFill>
              </a:rPr>
              <a:t>주기</a:t>
            </a:r>
            <a:r>
              <a:rPr lang="en-US" altLang="ko-KR" sz="1400" smtClean="0">
                <a:solidFill>
                  <a:schemeClr val="bg1"/>
                </a:solidFill>
              </a:rPr>
              <a:t>)</a:t>
            </a:r>
            <a:r>
              <a:rPr lang="ko-KR" altLang="en-US" sz="1400" smtClean="0">
                <a:solidFill>
                  <a:schemeClr val="bg1"/>
                </a:solidFill>
              </a:rPr>
              <a:t>마다 가스나 불꽃을 뿜는다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일정 시간</a:t>
            </a:r>
            <a:r>
              <a:rPr lang="en-US" altLang="ko-KR" sz="1400" smtClean="0">
                <a:solidFill>
                  <a:schemeClr val="bg1"/>
                </a:solidFill>
              </a:rPr>
              <a:t>(</a:t>
            </a:r>
            <a:r>
              <a:rPr lang="ko-KR" altLang="en-US" sz="1400" smtClean="0">
                <a:solidFill>
                  <a:schemeClr val="bg1"/>
                </a:solidFill>
              </a:rPr>
              <a:t>주기</a:t>
            </a:r>
            <a:r>
              <a:rPr lang="en-US" altLang="ko-KR" sz="1400" smtClean="0">
                <a:solidFill>
                  <a:schemeClr val="bg1"/>
                </a:solidFill>
              </a:rPr>
              <a:t>)</a:t>
            </a:r>
            <a:r>
              <a:rPr lang="ko-KR" altLang="en-US" sz="1400" smtClean="0">
                <a:solidFill>
                  <a:schemeClr val="bg1"/>
                </a:solidFill>
              </a:rPr>
              <a:t>만큼 가스나 불꽃을 뿜고 원상태로 돌아간다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모든 타이머의 함정은 주기가 일정하지 않다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  <a:endParaRPr lang="en-US" altLang="ko-KR" sz="1400" smtClean="0">
              <a:solidFill>
                <a:schemeClr val="bg1"/>
              </a:solidFill>
            </a:endParaRPr>
          </a:p>
        </p:txBody>
      </p:sp>
      <p:pic>
        <p:nvPicPr>
          <p:cNvPr id="8" name="Picture 6" descr="fire trap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2" t="13620" r="29258" b="18394"/>
          <a:stretch/>
        </p:blipFill>
        <p:spPr bwMode="auto">
          <a:xfrm>
            <a:off x="134286" y="1193419"/>
            <a:ext cx="1426769" cy="1407356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게임 독구름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2630"/>
          <a:stretch/>
        </p:blipFill>
        <p:spPr bwMode="auto">
          <a:xfrm>
            <a:off x="134286" y="2680363"/>
            <a:ext cx="1426769" cy="1407356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/>
          <p:cNvCxnSpPr/>
          <p:nvPr/>
        </p:nvCxnSpPr>
        <p:spPr>
          <a:xfrm>
            <a:off x="0" y="4221088"/>
            <a:ext cx="9144000" cy="0"/>
          </a:xfrm>
          <a:prstGeom prst="line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86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973" y="94869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rgbClr val="7030A0"/>
          </a:solidFill>
          <a:ln>
            <a:noFill/>
          </a:ln>
        </p:spPr>
        <p:txBody>
          <a:bodyPr/>
          <a:lstStyle/>
          <a:p>
            <a:pPr algn="l"/>
            <a:r>
              <a:rPr lang="ko-KR" altLang="en-US" smtClean="0">
                <a:solidFill>
                  <a:schemeClr val="bg1"/>
                </a:solidFill>
              </a:rPr>
              <a:t>대구간</a:t>
            </a:r>
            <a:r>
              <a:rPr lang="en-US" altLang="ko-KR">
                <a:solidFill>
                  <a:schemeClr val="bg1"/>
                </a:solidFill>
              </a:rPr>
              <a:t>2</a:t>
            </a:r>
            <a:r>
              <a:rPr lang="en-US" altLang="ko-KR" smtClean="0">
                <a:solidFill>
                  <a:schemeClr val="bg1"/>
                </a:solidFill>
              </a:rPr>
              <a:t> &gt; </a:t>
            </a:r>
            <a:r>
              <a:rPr lang="ko-KR" altLang="en-US" smtClean="0">
                <a:solidFill>
                  <a:schemeClr val="bg1"/>
                </a:solidFill>
              </a:rPr>
              <a:t>소구간</a:t>
            </a:r>
            <a:r>
              <a:rPr lang="en-US" altLang="ko-KR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1F2926B-0702-4786-A749-10128EC45876}"/>
              </a:ext>
            </a:extLst>
          </p:cNvPr>
          <p:cNvSpPr txBox="1"/>
          <p:nvPr/>
        </p:nvSpPr>
        <p:spPr>
          <a:xfrm>
            <a:off x="357788" y="4653136"/>
            <a:ext cx="8428424" cy="19697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bg1"/>
                </a:solidFill>
              </a:rPr>
              <a:t>소분위 명칭 </a:t>
            </a:r>
            <a:r>
              <a:rPr lang="en-US" altLang="ko-KR" sz="2400" smtClean="0">
                <a:solidFill>
                  <a:schemeClr val="bg1"/>
                </a:solidFill>
              </a:rPr>
              <a:t>- </a:t>
            </a:r>
            <a:r>
              <a:rPr lang="ko-KR" altLang="en-US" sz="2400" smtClean="0">
                <a:solidFill>
                  <a:schemeClr val="bg1"/>
                </a:solidFill>
              </a:rPr>
              <a:t>무너진 다리</a:t>
            </a:r>
            <a:endParaRPr lang="en-US" altLang="ko-KR" sz="2400" smtClean="0">
              <a:solidFill>
                <a:schemeClr val="bg1"/>
              </a:solidFill>
            </a:endParaRPr>
          </a:p>
          <a:p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진행 배경 컨셉 </a:t>
            </a:r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유적지 속에 존재하는 함정들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진행 방식 </a:t>
            </a:r>
            <a:r>
              <a:rPr lang="en-US" altLang="ko-KR" sz="1400" smtClean="0">
                <a:solidFill>
                  <a:schemeClr val="bg1"/>
                </a:solidFill>
              </a:rPr>
              <a:t>-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시작지점</a:t>
            </a:r>
            <a:endParaRPr lang="en-US" altLang="ko-KR" sz="1400" smtClean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발판을 밟으면 뒤에서 화살이 날라온다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  <a:r>
              <a:rPr lang="ko-KR" altLang="en-US" sz="1400" smtClean="0">
                <a:solidFill>
                  <a:schemeClr val="bg1"/>
                </a:solidFill>
              </a:rPr>
              <a:t> </a:t>
            </a:r>
            <a:endParaRPr lang="en-US" altLang="ko-KR" sz="1400" smtClean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독가스의 타이밍을 잡고 피한후 발판을 밟는다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  <a:endParaRPr lang="en-US" altLang="ko-KR" sz="140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독가스의 타이밍을 잡고 피한후 발판을 피해서 가거나 발판을 두번 밟고 간다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557" y="1053723"/>
            <a:ext cx="7086831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069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973" y="94869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rgbClr val="7030A0"/>
          </a:solidFill>
          <a:ln>
            <a:noFill/>
          </a:ln>
        </p:spPr>
        <p:txBody>
          <a:bodyPr/>
          <a:lstStyle/>
          <a:p>
            <a:pPr algn="l"/>
            <a:r>
              <a:rPr lang="ko-KR" altLang="en-US" smtClean="0">
                <a:solidFill>
                  <a:schemeClr val="bg1"/>
                </a:solidFill>
              </a:rPr>
              <a:t>대구간</a:t>
            </a:r>
            <a:r>
              <a:rPr lang="en-US" altLang="ko-KR">
                <a:solidFill>
                  <a:schemeClr val="bg1"/>
                </a:solidFill>
              </a:rPr>
              <a:t>2</a:t>
            </a:r>
            <a:r>
              <a:rPr lang="en-US" altLang="ko-KR" smtClean="0">
                <a:solidFill>
                  <a:schemeClr val="bg1"/>
                </a:solidFill>
              </a:rPr>
              <a:t> &gt; </a:t>
            </a:r>
            <a:r>
              <a:rPr lang="ko-KR" altLang="en-US" smtClean="0">
                <a:solidFill>
                  <a:schemeClr val="bg1"/>
                </a:solidFill>
              </a:rPr>
              <a:t>소구간</a:t>
            </a:r>
            <a:r>
              <a:rPr lang="en-US" altLang="ko-KR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1F2926B-0702-4786-A749-10128EC45876}"/>
              </a:ext>
            </a:extLst>
          </p:cNvPr>
          <p:cNvSpPr txBox="1"/>
          <p:nvPr/>
        </p:nvSpPr>
        <p:spPr>
          <a:xfrm>
            <a:off x="359761" y="4725144"/>
            <a:ext cx="8428424" cy="175432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bg1"/>
                </a:solidFill>
              </a:rPr>
              <a:t>소분위 명칭 </a:t>
            </a:r>
            <a:r>
              <a:rPr lang="en-US" altLang="ko-KR" sz="2400" smtClean="0">
                <a:solidFill>
                  <a:schemeClr val="bg1"/>
                </a:solidFill>
              </a:rPr>
              <a:t>- </a:t>
            </a:r>
            <a:r>
              <a:rPr lang="ko-KR" altLang="en-US" sz="2400" smtClean="0">
                <a:solidFill>
                  <a:schemeClr val="bg1"/>
                </a:solidFill>
              </a:rPr>
              <a:t>무너진 다리</a:t>
            </a:r>
            <a:endParaRPr lang="en-US" altLang="ko-KR" sz="2400" smtClean="0">
              <a:solidFill>
                <a:schemeClr val="bg1"/>
              </a:solidFill>
            </a:endParaRPr>
          </a:p>
          <a:p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진행 배경 컨셉 </a:t>
            </a:r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유적지 속에 존재하는 함정들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진행 방식 </a:t>
            </a:r>
            <a:r>
              <a:rPr lang="en-US" altLang="ko-KR" sz="1400" smtClean="0">
                <a:solidFill>
                  <a:schemeClr val="bg1"/>
                </a:solidFill>
              </a:rPr>
              <a:t>-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시작지점</a:t>
            </a:r>
            <a:endParaRPr lang="en-US" altLang="ko-KR" sz="1400" smtClean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발판을 밟으면 뒤에서 화살이 날라온다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  <a:r>
              <a:rPr lang="ko-KR" altLang="en-US" sz="1400" smtClean="0">
                <a:solidFill>
                  <a:schemeClr val="bg1"/>
                </a:solidFill>
              </a:rPr>
              <a:t> </a:t>
            </a:r>
            <a:endParaRPr lang="en-US" altLang="ko-KR" sz="1400" smtClean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독가스의 타이밍을 잡고 피한후 발판을 밟는다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701" y="1052736"/>
            <a:ext cx="6599238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66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50947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rgbClr val="7030A0"/>
          </a:solidFill>
          <a:ln>
            <a:noFill/>
          </a:ln>
        </p:spPr>
        <p:txBody>
          <a:bodyPr/>
          <a:lstStyle/>
          <a:p>
            <a:pPr algn="l"/>
            <a:r>
              <a:rPr lang="ko-KR" altLang="en-US" smtClean="0">
                <a:solidFill>
                  <a:schemeClr val="bg1"/>
                </a:solidFill>
              </a:rPr>
              <a:t>대구간</a:t>
            </a:r>
            <a:r>
              <a:rPr lang="en-US" altLang="ko-KR" smtClean="0">
                <a:solidFill>
                  <a:schemeClr val="bg1"/>
                </a:solidFill>
              </a:rPr>
              <a:t>2 </a:t>
            </a:r>
            <a:r>
              <a:rPr lang="en-US" altLang="ko-KR" smtClean="0">
                <a:solidFill>
                  <a:schemeClr val="bg1"/>
                </a:solidFill>
              </a:rPr>
              <a:t>&gt; </a:t>
            </a:r>
            <a:r>
              <a:rPr lang="ko-KR" altLang="en-US" smtClean="0">
                <a:solidFill>
                  <a:schemeClr val="bg1"/>
                </a:solidFill>
              </a:rPr>
              <a:t>소구간</a:t>
            </a:r>
            <a:r>
              <a:rPr lang="en-US" altLang="ko-KR" smtClean="0">
                <a:solidFill>
                  <a:schemeClr val="bg1"/>
                </a:solidFill>
              </a:rPr>
              <a:t>4 </a:t>
            </a:r>
            <a:r>
              <a:rPr lang="en-US" altLang="ko-KR" smtClean="0">
                <a:solidFill>
                  <a:schemeClr val="bg1"/>
                </a:solidFill>
              </a:rPr>
              <a:t>&gt; </a:t>
            </a:r>
            <a:r>
              <a:rPr lang="ko-KR" altLang="en-US" smtClean="0">
                <a:solidFill>
                  <a:schemeClr val="bg1"/>
                </a:solidFill>
              </a:rPr>
              <a:t>오브젝</a:t>
            </a:r>
            <a:r>
              <a:rPr lang="ko-KR" altLang="en-US">
                <a:solidFill>
                  <a:schemeClr val="bg1"/>
                </a:solidFill>
              </a:rPr>
              <a:t>트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pic>
        <p:nvPicPr>
          <p:cNvPr id="31747" name="Picture 3" descr="C:\Users\ooo\Desktop\20110314110033_842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8" t="38214" r="26575" b="12072"/>
          <a:stretch/>
        </p:blipFill>
        <p:spPr bwMode="auto">
          <a:xfrm>
            <a:off x="249964" y="1340768"/>
            <a:ext cx="2954307" cy="2232248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332634" y="1331988"/>
            <a:ext cx="5544616" cy="360098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chemeClr val="bg1"/>
                </a:solidFill>
              </a:rPr>
              <a:t>오브젝</a:t>
            </a:r>
            <a:r>
              <a:rPr lang="ko-KR" altLang="en-US" sz="2000" b="1">
                <a:solidFill>
                  <a:schemeClr val="bg1"/>
                </a:solidFill>
              </a:rPr>
              <a:t>트</a:t>
            </a:r>
            <a:r>
              <a:rPr lang="ko-KR" altLang="en-US" sz="2000" b="1" smtClean="0">
                <a:solidFill>
                  <a:schemeClr val="bg1"/>
                </a:solidFill>
              </a:rPr>
              <a:t> </a:t>
            </a:r>
            <a:r>
              <a:rPr lang="en-US" altLang="ko-KR" sz="2000" b="1" smtClean="0">
                <a:solidFill>
                  <a:schemeClr val="bg1"/>
                </a:solidFill>
              </a:rPr>
              <a:t>- </a:t>
            </a:r>
            <a:r>
              <a:rPr lang="ko-KR" altLang="en-US" sz="2000" b="1" smtClean="0">
                <a:solidFill>
                  <a:schemeClr val="bg1"/>
                </a:solidFill>
              </a:rPr>
              <a:t>발판 </a:t>
            </a:r>
            <a:r>
              <a:rPr lang="en-US" altLang="ko-KR" sz="2000" b="1" smtClean="0">
                <a:solidFill>
                  <a:schemeClr val="bg1"/>
                </a:solidFill>
              </a:rPr>
              <a:t>(1</a:t>
            </a:r>
            <a:r>
              <a:rPr lang="ko-KR" altLang="en-US" sz="2000" b="1" smtClean="0">
                <a:solidFill>
                  <a:schemeClr val="bg1"/>
                </a:solidFill>
              </a:rPr>
              <a:t>회형</a:t>
            </a:r>
            <a:r>
              <a:rPr lang="en-US" altLang="ko-KR" sz="2000" b="1" smtClean="0">
                <a:solidFill>
                  <a:schemeClr val="bg1"/>
                </a:solidFill>
              </a:rPr>
              <a:t>)</a:t>
            </a:r>
            <a:endParaRPr lang="ko-KR" altLang="en-US" sz="2000" b="1" smtClean="0">
              <a:solidFill>
                <a:schemeClr val="bg1"/>
              </a:solidFill>
            </a:endParaRPr>
          </a:p>
          <a:p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b="1">
                <a:solidFill>
                  <a:schemeClr val="bg1"/>
                </a:solidFill>
              </a:rPr>
              <a:t>기본 속성</a:t>
            </a:r>
            <a:endParaRPr lang="en-US" altLang="ko-KR" b="1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플레이어가 </a:t>
            </a:r>
            <a:r>
              <a:rPr lang="ko-KR" altLang="en-US" sz="1400" smtClean="0">
                <a:solidFill>
                  <a:schemeClr val="bg1"/>
                </a:solidFill>
              </a:rPr>
              <a:t>위에 </a:t>
            </a:r>
            <a:r>
              <a:rPr lang="ko-KR" altLang="en-US" sz="1400" smtClean="0">
                <a:solidFill>
                  <a:schemeClr val="bg1"/>
                </a:solidFill>
              </a:rPr>
              <a:t>올라가</a:t>
            </a:r>
            <a:r>
              <a:rPr lang="ko-KR" altLang="en-US" sz="1400">
                <a:solidFill>
                  <a:schemeClr val="bg1"/>
                </a:solidFill>
              </a:rPr>
              <a:t>면</a:t>
            </a:r>
            <a:r>
              <a:rPr lang="ko-KR" altLang="en-US" sz="1400" smtClean="0">
                <a:solidFill>
                  <a:schemeClr val="bg1"/>
                </a:solidFill>
              </a:rPr>
              <a:t> </a:t>
            </a:r>
            <a:r>
              <a:rPr lang="ko-KR" altLang="en-US" sz="1400" smtClean="0">
                <a:solidFill>
                  <a:schemeClr val="bg1"/>
                </a:solidFill>
              </a:rPr>
              <a:t>작동된다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이 오브젝트는 자신과 연결된 오브젝트를 작동 시킬수 있다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한명 이상의 캐릭터가 올라가면 작동된다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>
                <a:solidFill>
                  <a:schemeClr val="bg1"/>
                </a:solidFill>
              </a:rPr>
              <a:t> </a:t>
            </a:r>
            <a:r>
              <a:rPr lang="en-US" altLang="ko-KR" sz="1400" smtClean="0">
                <a:solidFill>
                  <a:schemeClr val="bg1"/>
                </a:solidFill>
              </a:rPr>
              <a:t> (</a:t>
            </a:r>
            <a:r>
              <a:rPr lang="ko-KR" altLang="en-US" sz="1400" smtClean="0">
                <a:solidFill>
                  <a:schemeClr val="bg1"/>
                </a:solidFill>
              </a:rPr>
              <a:t>캐릭위에 캐릭이 서있는 경우</a:t>
            </a:r>
            <a:r>
              <a:rPr lang="en-US" altLang="ko-KR" sz="1400" smtClean="0">
                <a:solidFill>
                  <a:schemeClr val="bg1"/>
                </a:solidFill>
              </a:rPr>
              <a:t>)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이 오브젝트는 한번만 작동 한다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이 오브젝트는 다른 발판과 조금 다른 외형을 가진다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endParaRPr lang="en-US" altLang="ko-KR">
              <a:solidFill>
                <a:schemeClr val="bg1"/>
              </a:solidFill>
            </a:endParaRPr>
          </a:p>
          <a:p>
            <a:r>
              <a:rPr lang="ko-KR" altLang="en-US" b="1">
                <a:solidFill>
                  <a:schemeClr val="bg1"/>
                </a:solidFill>
              </a:rPr>
              <a:t>상호 작용 관련</a:t>
            </a:r>
            <a:endParaRPr lang="en-US" altLang="ko-KR" b="1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이 오브젝트는 </a:t>
            </a:r>
            <a:r>
              <a:rPr lang="ko-KR" altLang="en-US" sz="1400" smtClean="0">
                <a:solidFill>
                  <a:schemeClr val="bg1"/>
                </a:solidFill>
              </a:rPr>
              <a:t>위에 바위</a:t>
            </a:r>
            <a:r>
              <a:rPr lang="en-US" altLang="ko-KR" sz="1400" smtClean="0">
                <a:solidFill>
                  <a:schemeClr val="bg1"/>
                </a:solidFill>
              </a:rPr>
              <a:t>(</a:t>
            </a:r>
            <a:r>
              <a:rPr lang="ko-KR" altLang="en-US" sz="1400" smtClean="0">
                <a:solidFill>
                  <a:schemeClr val="bg1"/>
                </a:solidFill>
              </a:rPr>
              <a:t>오브젝트 </a:t>
            </a:r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움직이는 바위</a:t>
            </a:r>
            <a:r>
              <a:rPr lang="en-US" altLang="ko-KR" sz="1400" smtClean="0">
                <a:solidFill>
                  <a:schemeClr val="bg1"/>
                </a:solidFill>
              </a:rPr>
              <a:t>)</a:t>
            </a:r>
            <a:r>
              <a:rPr lang="ko-KR" altLang="en-US" sz="1400" smtClean="0">
                <a:solidFill>
                  <a:schemeClr val="bg1"/>
                </a:solidFill>
              </a:rPr>
              <a:t>가 올라가면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 </a:t>
            </a:r>
            <a:r>
              <a:rPr lang="en-US" altLang="ko-KR" sz="1400" smtClean="0">
                <a:solidFill>
                  <a:schemeClr val="bg1"/>
                </a:solidFill>
              </a:rPr>
              <a:t> </a:t>
            </a:r>
            <a:r>
              <a:rPr lang="ko-KR" altLang="en-US" sz="1400" smtClean="0">
                <a:solidFill>
                  <a:schemeClr val="bg1"/>
                </a:solidFill>
              </a:rPr>
              <a:t>작동된다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  <a:r>
              <a:rPr lang="ko-KR" altLang="en-US" sz="1400" smtClean="0">
                <a:solidFill>
                  <a:schemeClr val="bg1"/>
                </a:solidFill>
              </a:rPr>
              <a:t> 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이 오브젝트는 </a:t>
            </a:r>
            <a:r>
              <a:rPr lang="en-US" altLang="ko-KR" sz="1400" smtClean="0">
                <a:solidFill>
                  <a:schemeClr val="bg1"/>
                </a:solidFill>
              </a:rPr>
              <a:t>1</a:t>
            </a:r>
            <a:r>
              <a:rPr lang="ko-KR" altLang="en-US" sz="1400" smtClean="0">
                <a:solidFill>
                  <a:schemeClr val="bg1"/>
                </a:solidFill>
              </a:rPr>
              <a:t>개 이상의 바위가 올라가면 작동된다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 </a:t>
            </a:r>
            <a:r>
              <a:rPr lang="en-US" altLang="ko-KR" sz="1400" smtClean="0">
                <a:solidFill>
                  <a:schemeClr val="bg1"/>
                </a:solidFill>
              </a:rPr>
              <a:t> (</a:t>
            </a:r>
            <a:r>
              <a:rPr lang="ko-KR" altLang="en-US" sz="1400" smtClean="0">
                <a:solidFill>
                  <a:schemeClr val="bg1"/>
                </a:solidFill>
              </a:rPr>
              <a:t>바위 위에 바위가 올라가거나 캐릭이 올라간 경우</a:t>
            </a:r>
            <a:r>
              <a:rPr lang="en-US" altLang="ko-KR" sz="1400" smtClean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3479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4869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rgbClr val="FF0000"/>
          </a:solidFill>
          <a:ln>
            <a:noFill/>
          </a:ln>
        </p:spPr>
        <p:txBody>
          <a:bodyPr/>
          <a:lstStyle/>
          <a:p>
            <a:pPr algn="l"/>
            <a:r>
              <a:rPr lang="ko-KR" altLang="en-US" smtClean="0">
                <a:solidFill>
                  <a:schemeClr val="bg1"/>
                </a:solidFill>
              </a:rPr>
              <a:t>대구간</a:t>
            </a:r>
            <a:r>
              <a:rPr lang="en-US" altLang="ko-KR" smtClean="0">
                <a:solidFill>
                  <a:schemeClr val="bg1"/>
                </a:solidFill>
              </a:rPr>
              <a:t>1 &gt; </a:t>
            </a:r>
            <a:r>
              <a:rPr lang="ko-KR" altLang="en-US" smtClean="0">
                <a:solidFill>
                  <a:schemeClr val="bg1"/>
                </a:solidFill>
              </a:rPr>
              <a:t>소구간</a:t>
            </a:r>
            <a:r>
              <a:rPr lang="en-US" altLang="ko-KR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1F2926B-0702-4786-A749-10128EC45876}"/>
              </a:ext>
            </a:extLst>
          </p:cNvPr>
          <p:cNvSpPr txBox="1"/>
          <p:nvPr/>
        </p:nvSpPr>
        <p:spPr>
          <a:xfrm>
            <a:off x="345938" y="4365104"/>
            <a:ext cx="8428424" cy="218521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bg1"/>
                </a:solidFill>
              </a:rPr>
              <a:t>소분위 명칭 </a:t>
            </a:r>
            <a:r>
              <a:rPr lang="en-US" altLang="ko-KR" sz="2400" smtClean="0">
                <a:solidFill>
                  <a:schemeClr val="bg1"/>
                </a:solidFill>
              </a:rPr>
              <a:t>- </a:t>
            </a:r>
            <a:r>
              <a:rPr lang="ko-KR" altLang="en-US" sz="2400" smtClean="0">
                <a:solidFill>
                  <a:schemeClr val="bg1"/>
                </a:solidFill>
              </a:rPr>
              <a:t>유적지 숲길</a:t>
            </a:r>
          </a:p>
          <a:p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진행 배경 컨셉 </a:t>
            </a:r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유적지에 들어가기전 존재하는 숲길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진행 방식 </a:t>
            </a:r>
            <a:r>
              <a:rPr lang="en-US" altLang="ko-KR" sz="1400" smtClean="0">
                <a:solidFill>
                  <a:schemeClr val="bg1"/>
                </a:solidFill>
              </a:rPr>
              <a:t>-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시작지점</a:t>
            </a:r>
            <a:endParaRPr lang="en-US" altLang="ko-KR" sz="1400" smtClean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튜토리얼 </a:t>
            </a:r>
            <a:r>
              <a:rPr lang="en-US" altLang="ko-KR" sz="1400" smtClean="0">
                <a:solidFill>
                  <a:schemeClr val="bg1"/>
                </a:solidFill>
              </a:rPr>
              <a:t>&gt; </a:t>
            </a:r>
            <a:r>
              <a:rPr lang="ko-KR" altLang="en-US" sz="1400" smtClean="0">
                <a:solidFill>
                  <a:schemeClr val="bg1"/>
                </a:solidFill>
              </a:rPr>
              <a:t>점프 </a:t>
            </a:r>
            <a:r>
              <a:rPr lang="en-US" altLang="ko-KR" sz="1400" smtClean="0">
                <a:solidFill>
                  <a:schemeClr val="bg1"/>
                </a:solidFill>
              </a:rPr>
              <a:t>(</a:t>
            </a:r>
            <a:r>
              <a:rPr lang="ko-KR" altLang="en-US" sz="1400" smtClean="0">
                <a:solidFill>
                  <a:schemeClr val="bg1"/>
                </a:solidFill>
              </a:rPr>
              <a:t>상태이상을 주는 함정</a:t>
            </a:r>
            <a:r>
              <a:rPr lang="en-US" altLang="ko-KR" sz="1400" smtClean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튜토리얼 </a:t>
            </a:r>
            <a:r>
              <a:rPr lang="en-US" altLang="ko-KR" sz="1400" smtClean="0">
                <a:solidFill>
                  <a:schemeClr val="bg1"/>
                </a:solidFill>
              </a:rPr>
              <a:t>&gt; </a:t>
            </a:r>
            <a:r>
              <a:rPr lang="ko-KR" altLang="en-US" sz="1400" smtClean="0">
                <a:solidFill>
                  <a:schemeClr val="bg1"/>
                </a:solidFill>
              </a:rPr>
              <a:t>점프 </a:t>
            </a:r>
            <a:r>
              <a:rPr lang="en-US" altLang="ko-KR" sz="1400" smtClean="0">
                <a:solidFill>
                  <a:schemeClr val="bg1"/>
                </a:solidFill>
              </a:rPr>
              <a:t>(</a:t>
            </a:r>
            <a:r>
              <a:rPr lang="ko-KR" altLang="en-US" sz="1400" smtClean="0">
                <a:solidFill>
                  <a:schemeClr val="bg1"/>
                </a:solidFill>
              </a:rPr>
              <a:t>피해를 주는 함정</a:t>
            </a:r>
            <a:r>
              <a:rPr lang="en-US" altLang="ko-KR" sz="1400" smtClean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튜토리얼 </a:t>
            </a:r>
            <a:r>
              <a:rPr lang="en-US" altLang="ko-KR" sz="1400" smtClean="0">
                <a:solidFill>
                  <a:schemeClr val="bg1"/>
                </a:solidFill>
              </a:rPr>
              <a:t>&gt; </a:t>
            </a:r>
            <a:r>
              <a:rPr lang="ko-KR" altLang="en-US" sz="1400" smtClean="0">
                <a:solidFill>
                  <a:schemeClr val="bg1"/>
                </a:solidFill>
              </a:rPr>
              <a:t>밀기 </a:t>
            </a:r>
            <a:r>
              <a:rPr lang="en-US" altLang="ko-KR" sz="1400" smtClean="0">
                <a:solidFill>
                  <a:schemeClr val="bg1"/>
                </a:solidFill>
              </a:rPr>
              <a:t>(</a:t>
            </a:r>
            <a:r>
              <a:rPr lang="ko-KR" altLang="en-US" sz="1400" smtClean="0">
                <a:solidFill>
                  <a:schemeClr val="bg1"/>
                </a:solidFill>
              </a:rPr>
              <a:t>작은 바위를 밀어서 가시함정을 가린다</a:t>
            </a:r>
            <a:r>
              <a:rPr lang="en-US" altLang="ko-KR" sz="1400" smtClean="0">
                <a:solidFill>
                  <a:schemeClr val="bg1"/>
                </a:solidFill>
              </a:rPr>
              <a:t>) </a:t>
            </a:r>
            <a:r>
              <a:rPr lang="ko-KR" altLang="en-US" sz="1400" smtClean="0">
                <a:solidFill>
                  <a:schemeClr val="bg1"/>
                </a:solidFill>
              </a:rPr>
              <a:t>후 점프</a:t>
            </a:r>
            <a:endParaRPr lang="en-US" altLang="ko-KR" sz="1400" smtClean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ko-KR" sz="1400" smtClean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82" y="1340768"/>
            <a:ext cx="8444236" cy="2763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702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6524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" y="0"/>
            <a:ext cx="9144000" cy="980727"/>
          </a:xfrm>
          <a:solidFill>
            <a:srgbClr val="00B0F0"/>
          </a:solidFill>
        </p:spPr>
        <p:txBody>
          <a:bodyPr/>
          <a:lstStyle/>
          <a:p>
            <a:pPr algn="l"/>
            <a:r>
              <a:rPr lang="ko-KR" altLang="en-US" smtClean="0">
                <a:solidFill>
                  <a:schemeClr val="bg1"/>
                </a:solidFill>
              </a:rPr>
              <a:t>대구간</a:t>
            </a:r>
            <a:r>
              <a:rPr lang="en-US" altLang="ko-KR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1F2926B-0702-4786-A749-10128EC45876}"/>
              </a:ext>
            </a:extLst>
          </p:cNvPr>
          <p:cNvSpPr txBox="1"/>
          <p:nvPr/>
        </p:nvSpPr>
        <p:spPr>
          <a:xfrm>
            <a:off x="2680307" y="4293096"/>
            <a:ext cx="5905492" cy="23391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bg1"/>
                </a:solidFill>
              </a:rPr>
              <a:t>대분위 명칭 </a:t>
            </a:r>
            <a:r>
              <a:rPr lang="en-US" altLang="ko-KR" sz="2400" smtClean="0">
                <a:solidFill>
                  <a:schemeClr val="bg1"/>
                </a:solidFill>
              </a:rPr>
              <a:t>- </a:t>
            </a:r>
            <a:r>
              <a:rPr lang="ko-KR" altLang="en-US" sz="2400" smtClean="0">
                <a:solidFill>
                  <a:schemeClr val="bg1"/>
                </a:solidFill>
              </a:rPr>
              <a:t>광장</a:t>
            </a:r>
            <a:endParaRPr lang="en-US" altLang="ko-KR" sz="2400" smtClean="0">
              <a:solidFill>
                <a:schemeClr val="bg1"/>
              </a:solidFill>
            </a:endParaRPr>
          </a:p>
          <a:p>
            <a:endParaRPr lang="en-US" altLang="ko-KR" sz="2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공간</a:t>
            </a:r>
            <a:r>
              <a:rPr lang="ko-KR" altLang="en-US" sz="1400">
                <a:solidFill>
                  <a:schemeClr val="bg1"/>
                </a:solidFill>
              </a:rPr>
              <a:t>적</a:t>
            </a:r>
            <a:r>
              <a:rPr lang="ko-KR" altLang="en-US" sz="1400" smtClean="0">
                <a:solidFill>
                  <a:schemeClr val="bg1"/>
                </a:solidFill>
              </a:rPr>
              <a:t> 배경 </a:t>
            </a:r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푸른 숲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시간적 배경 </a:t>
            </a:r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밤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그래픽 컨셉 </a:t>
            </a:r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어두운 밤에 푸른빛을 띄는 숲과 호수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이벤트 </a:t>
            </a:r>
            <a:r>
              <a:rPr lang="en-US" altLang="ko-KR" sz="1400" smtClean="0">
                <a:solidFill>
                  <a:schemeClr val="bg1"/>
                </a:solidFill>
              </a:rPr>
              <a:t>-</a:t>
            </a:r>
            <a:r>
              <a:rPr lang="en-US" altLang="ko-KR" sz="1200" smtClean="0">
                <a:solidFill>
                  <a:schemeClr val="bg1"/>
                </a:solidFill>
              </a:rPr>
              <a:t> </a:t>
            </a:r>
            <a:r>
              <a:rPr lang="ko-KR" altLang="en-US" sz="1200" smtClean="0">
                <a:solidFill>
                  <a:schemeClr val="bg1"/>
                </a:solidFill>
              </a:rPr>
              <a:t>큰나무 호수에 도착하면 화면이 흔들리며 숲에 있던 새들이 날라감</a:t>
            </a:r>
            <a:endParaRPr lang="en-US" altLang="ko-KR" sz="12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특징 </a:t>
            </a:r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물속에서는 수영을 함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특</a:t>
            </a:r>
            <a:r>
              <a:rPr lang="ko-KR" altLang="en-US" sz="1400" smtClean="0">
                <a:solidFill>
                  <a:schemeClr val="bg1"/>
                </a:solidFill>
              </a:rPr>
              <a:t>징</a:t>
            </a:r>
            <a:r>
              <a:rPr lang="en-US" altLang="ko-KR" sz="1400" smtClean="0">
                <a:solidFill>
                  <a:schemeClr val="bg1"/>
                </a:solidFill>
              </a:rPr>
              <a:t>2 - </a:t>
            </a:r>
            <a:r>
              <a:rPr lang="ko-KR" altLang="en-US" sz="1400" smtClean="0">
                <a:solidFill>
                  <a:schemeClr val="bg1"/>
                </a:solidFill>
              </a:rPr>
              <a:t>진행에 따라 비례하여 나무와 풀</a:t>
            </a:r>
            <a:r>
              <a:rPr lang="en-US" altLang="ko-KR" sz="1400" smtClean="0">
                <a:solidFill>
                  <a:schemeClr val="bg1"/>
                </a:solidFill>
              </a:rPr>
              <a:t>,</a:t>
            </a:r>
            <a:r>
              <a:rPr lang="ko-KR" altLang="en-US" sz="1400">
                <a:solidFill>
                  <a:schemeClr val="bg1"/>
                </a:solidFill>
              </a:rPr>
              <a:t> </a:t>
            </a:r>
            <a:r>
              <a:rPr lang="ko-KR" altLang="en-US" sz="1400" smtClean="0">
                <a:solidFill>
                  <a:schemeClr val="bg1"/>
                </a:solidFill>
              </a:rPr>
              <a:t>꽃들이 더 밝아짐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플레이 타임 </a:t>
            </a:r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소분위별 </a:t>
            </a:r>
            <a:r>
              <a:rPr lang="en-US" altLang="ko-KR" sz="1400" smtClean="0">
                <a:solidFill>
                  <a:schemeClr val="bg1"/>
                </a:solidFill>
              </a:rPr>
              <a:t>20~30</a:t>
            </a:r>
            <a:r>
              <a:rPr lang="ko-KR" altLang="en-US" sz="1400" smtClean="0">
                <a:solidFill>
                  <a:schemeClr val="bg1"/>
                </a:solidFill>
              </a:rPr>
              <a:t>초 </a:t>
            </a:r>
            <a:r>
              <a:rPr lang="en-US" altLang="ko-KR" sz="1400" smtClean="0">
                <a:solidFill>
                  <a:schemeClr val="bg1"/>
                </a:solidFill>
              </a:rPr>
              <a:t>(</a:t>
            </a:r>
            <a:r>
              <a:rPr lang="ko-KR" altLang="en-US" sz="1400" smtClean="0">
                <a:solidFill>
                  <a:schemeClr val="bg1"/>
                </a:solidFill>
              </a:rPr>
              <a:t>대분위 </a:t>
            </a:r>
            <a:r>
              <a:rPr lang="en-US" altLang="ko-KR" sz="1400" smtClean="0">
                <a:solidFill>
                  <a:schemeClr val="bg1"/>
                </a:solidFill>
              </a:rPr>
              <a:t>2~ 3</a:t>
            </a:r>
            <a:r>
              <a:rPr lang="ko-KR" altLang="en-US" sz="1400" smtClean="0">
                <a:solidFill>
                  <a:schemeClr val="bg1"/>
                </a:solidFill>
              </a:rPr>
              <a:t>분</a:t>
            </a:r>
            <a:r>
              <a:rPr lang="en-US" altLang="ko-KR" sz="1400" smtClean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7722" y="4293096"/>
            <a:ext cx="1861215" cy="23391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소분위</a:t>
            </a:r>
            <a:endParaRPr lang="en-US" altLang="ko-KR" dirty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1 </a:t>
            </a:r>
            <a:r>
              <a:rPr lang="en-US" altLang="ko-KR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비밀 통로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 </a:t>
            </a:r>
            <a:r>
              <a:rPr lang="en-US" altLang="ko-KR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바위 탑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3 </a:t>
            </a:r>
            <a:r>
              <a:rPr lang="en-US" altLang="ko-KR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왕의 길</a:t>
            </a:r>
            <a:endParaRPr lang="en-US" altLang="ko-KR" dirty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4</a:t>
            </a:r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유물 보관소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endParaRPr lang="en-US" altLang="ko-KR" sz="140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endParaRPr lang="en-US" altLang="ko-KR" sz="140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endParaRPr lang="en-US" altLang="ko-KR" sz="1000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889" y="1255658"/>
            <a:ext cx="4517855" cy="281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8" descr="C:\Users\ooo\Desktop\59d78ece460c1ab3ac06ebe014019ea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576" y="1255658"/>
            <a:ext cx="1808903" cy="2811888"/>
          </a:xfrm>
          <a:prstGeom prst="rect">
            <a:avLst/>
          </a:prstGeom>
          <a:noFill/>
          <a:ln w="25400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ooo\Desktop\913cdf4c710da4ea4109e685caa67c4c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1"/>
          <a:stretch/>
        </p:blipFill>
        <p:spPr bwMode="auto">
          <a:xfrm>
            <a:off x="244644" y="2701712"/>
            <a:ext cx="1735068" cy="1378937"/>
          </a:xfrm>
          <a:prstGeom prst="rect">
            <a:avLst/>
          </a:prstGeom>
          <a:noFill/>
          <a:ln w="25400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ooo\Desktop\2127539-2127538-2012_02_13_000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44" y="1255658"/>
            <a:ext cx="1735068" cy="1293758"/>
          </a:xfrm>
          <a:prstGeom prst="rect">
            <a:avLst/>
          </a:prstGeom>
          <a:noFill/>
          <a:ln w="254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/>
          <p:cNvCxnSpPr/>
          <p:nvPr/>
        </p:nvCxnSpPr>
        <p:spPr>
          <a:xfrm flipV="1">
            <a:off x="4499992" y="1466850"/>
            <a:ext cx="2569939" cy="810022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1979713" y="3362325"/>
            <a:ext cx="1996975" cy="426715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979712" y="1466850"/>
            <a:ext cx="4111526" cy="89942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5294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4869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rgbClr val="00B0F0"/>
          </a:solidFill>
          <a:ln>
            <a:noFill/>
          </a:ln>
        </p:spPr>
        <p:txBody>
          <a:bodyPr/>
          <a:lstStyle/>
          <a:p>
            <a:pPr algn="l"/>
            <a:r>
              <a:rPr lang="ko-KR" altLang="en-US" smtClean="0">
                <a:solidFill>
                  <a:schemeClr val="bg1"/>
                </a:solidFill>
              </a:rPr>
              <a:t>대구간</a:t>
            </a:r>
            <a:r>
              <a:rPr lang="en-US" altLang="ko-KR" smtClean="0">
                <a:solidFill>
                  <a:schemeClr val="bg1"/>
                </a:solidFill>
              </a:rPr>
              <a:t>3 &gt; </a:t>
            </a:r>
            <a:r>
              <a:rPr lang="ko-KR" altLang="en-US" smtClean="0">
                <a:solidFill>
                  <a:schemeClr val="bg1"/>
                </a:solidFill>
              </a:rPr>
              <a:t>소구간</a:t>
            </a:r>
            <a:r>
              <a:rPr lang="en-US" altLang="ko-KR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1F2926B-0702-4786-A749-10128EC45876}"/>
              </a:ext>
            </a:extLst>
          </p:cNvPr>
          <p:cNvSpPr txBox="1"/>
          <p:nvPr/>
        </p:nvSpPr>
        <p:spPr>
          <a:xfrm>
            <a:off x="357787" y="4725144"/>
            <a:ext cx="8428424" cy="19697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bg1"/>
                </a:solidFill>
              </a:rPr>
              <a:t>소분위 명칭 </a:t>
            </a:r>
            <a:r>
              <a:rPr lang="en-US" altLang="ko-KR" sz="2400" smtClean="0">
                <a:solidFill>
                  <a:schemeClr val="bg1"/>
                </a:solidFill>
              </a:rPr>
              <a:t>- </a:t>
            </a:r>
            <a:r>
              <a:rPr lang="ko-KR" altLang="en-US" sz="2400" smtClean="0">
                <a:solidFill>
                  <a:schemeClr val="bg1"/>
                </a:solidFill>
              </a:rPr>
              <a:t>홀</a:t>
            </a:r>
            <a:endParaRPr lang="en-US" altLang="ko-KR" sz="2400" smtClean="0">
              <a:solidFill>
                <a:schemeClr val="bg1"/>
              </a:solidFill>
            </a:endParaRPr>
          </a:p>
          <a:p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진행 배경 컨셉 </a:t>
            </a:r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유적지 속에 존재하는 함정들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진행 방식 </a:t>
            </a:r>
            <a:r>
              <a:rPr lang="en-US" altLang="ko-KR" sz="1400" smtClean="0">
                <a:solidFill>
                  <a:schemeClr val="bg1"/>
                </a:solidFill>
              </a:rPr>
              <a:t>-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시작지점</a:t>
            </a:r>
            <a:endParaRPr lang="en-US" altLang="ko-KR" sz="1400" smtClean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>
                <a:solidFill>
                  <a:schemeClr val="bg1"/>
                </a:solidFill>
              </a:rPr>
              <a:t>발판을 밟으면 윗층이 점점 내려오며 끝까지 내려왔을때 밑에있으면 즉사 </a:t>
            </a:r>
            <a:endParaRPr lang="en-US" altLang="ko-KR" sz="1400" smtClean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윗층이 다내려오면 </a:t>
            </a:r>
            <a:r>
              <a:rPr lang="ko-KR" altLang="en-US" sz="1400">
                <a:solidFill>
                  <a:schemeClr val="bg1"/>
                </a:solidFill>
              </a:rPr>
              <a:t>굴러오는 바위가 굴러온다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튜토리얼 </a:t>
            </a:r>
            <a:r>
              <a:rPr lang="en-US" altLang="ko-KR" sz="1400" smtClean="0">
                <a:solidFill>
                  <a:schemeClr val="bg1"/>
                </a:solidFill>
              </a:rPr>
              <a:t>&gt; </a:t>
            </a:r>
            <a:r>
              <a:rPr lang="ko-KR" altLang="en-US" sz="1400" smtClean="0">
                <a:solidFill>
                  <a:schemeClr val="bg1"/>
                </a:solidFill>
              </a:rPr>
              <a:t>화염기둥과 독가스</a:t>
            </a:r>
            <a:endParaRPr lang="en-US" altLang="ko-KR" sz="1400" smtClean="0">
              <a:solidFill>
                <a:schemeClr val="bg1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88" y="1268760"/>
            <a:ext cx="7099821" cy="3127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02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50947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rgbClr val="00B0F0"/>
          </a:solidFill>
          <a:ln>
            <a:noFill/>
          </a:ln>
        </p:spPr>
        <p:txBody>
          <a:bodyPr/>
          <a:lstStyle/>
          <a:p>
            <a:pPr algn="l"/>
            <a:r>
              <a:rPr lang="ko-KR" altLang="en-US" smtClean="0">
                <a:solidFill>
                  <a:schemeClr val="bg1"/>
                </a:solidFill>
              </a:rPr>
              <a:t>대구간</a:t>
            </a:r>
            <a:r>
              <a:rPr lang="en-US" altLang="ko-KR">
                <a:solidFill>
                  <a:schemeClr val="bg1"/>
                </a:solidFill>
              </a:rPr>
              <a:t>3</a:t>
            </a:r>
            <a:r>
              <a:rPr lang="en-US" altLang="ko-KR" smtClean="0">
                <a:solidFill>
                  <a:schemeClr val="bg1"/>
                </a:solidFill>
              </a:rPr>
              <a:t> </a:t>
            </a:r>
            <a:r>
              <a:rPr lang="en-US" altLang="ko-KR" smtClean="0">
                <a:solidFill>
                  <a:schemeClr val="bg1"/>
                </a:solidFill>
              </a:rPr>
              <a:t>&gt; </a:t>
            </a:r>
            <a:r>
              <a:rPr lang="ko-KR" altLang="en-US" smtClean="0">
                <a:solidFill>
                  <a:schemeClr val="bg1"/>
                </a:solidFill>
              </a:rPr>
              <a:t>소구간</a:t>
            </a:r>
            <a:r>
              <a:rPr lang="en-US" altLang="ko-KR">
                <a:solidFill>
                  <a:schemeClr val="bg1"/>
                </a:solidFill>
              </a:rPr>
              <a:t>1</a:t>
            </a:r>
            <a:r>
              <a:rPr lang="en-US" altLang="ko-KR" smtClean="0">
                <a:solidFill>
                  <a:schemeClr val="bg1"/>
                </a:solidFill>
              </a:rPr>
              <a:t> </a:t>
            </a:r>
            <a:r>
              <a:rPr lang="en-US" altLang="ko-KR" smtClean="0">
                <a:solidFill>
                  <a:schemeClr val="bg1"/>
                </a:solidFill>
              </a:rPr>
              <a:t>&gt; </a:t>
            </a:r>
            <a:r>
              <a:rPr lang="ko-KR" altLang="en-US" smtClean="0">
                <a:solidFill>
                  <a:schemeClr val="bg1"/>
                </a:solidFill>
              </a:rPr>
              <a:t>지형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32634" y="1331988"/>
            <a:ext cx="5544616" cy="230832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chemeClr val="bg1"/>
                </a:solidFill>
              </a:rPr>
              <a:t>지</a:t>
            </a:r>
            <a:r>
              <a:rPr lang="ko-KR" altLang="en-US" sz="2000" b="1">
                <a:solidFill>
                  <a:schemeClr val="bg1"/>
                </a:solidFill>
              </a:rPr>
              <a:t>형</a:t>
            </a:r>
            <a:r>
              <a:rPr lang="ko-KR" altLang="en-US" sz="2000" b="1" smtClean="0">
                <a:solidFill>
                  <a:schemeClr val="bg1"/>
                </a:solidFill>
              </a:rPr>
              <a:t> </a:t>
            </a:r>
            <a:r>
              <a:rPr lang="en-US" altLang="ko-KR" sz="2000" b="1" smtClean="0">
                <a:solidFill>
                  <a:schemeClr val="bg1"/>
                </a:solidFill>
              </a:rPr>
              <a:t>- </a:t>
            </a:r>
            <a:r>
              <a:rPr lang="ko-KR" altLang="en-US" sz="2000" b="1" smtClean="0">
                <a:solidFill>
                  <a:schemeClr val="bg1"/>
                </a:solidFill>
              </a:rPr>
              <a:t>발판</a:t>
            </a:r>
            <a:r>
              <a:rPr lang="en-US" altLang="ko-KR" sz="2000" b="1" smtClean="0">
                <a:solidFill>
                  <a:schemeClr val="bg1"/>
                </a:solidFill>
              </a:rPr>
              <a:t>(</a:t>
            </a:r>
            <a:r>
              <a:rPr lang="ko-KR" altLang="en-US" sz="2000" b="1" smtClean="0">
                <a:solidFill>
                  <a:schemeClr val="bg1"/>
                </a:solidFill>
              </a:rPr>
              <a:t>소구간</a:t>
            </a:r>
            <a:r>
              <a:rPr lang="en-US" altLang="ko-KR" sz="2000" b="1" smtClean="0">
                <a:solidFill>
                  <a:schemeClr val="bg1"/>
                </a:solidFill>
              </a:rPr>
              <a:t>1</a:t>
            </a:r>
            <a:r>
              <a:rPr lang="ko-KR" altLang="en-US" sz="2000" b="1" smtClean="0">
                <a:solidFill>
                  <a:schemeClr val="bg1"/>
                </a:solidFill>
              </a:rPr>
              <a:t>의 회색발판</a:t>
            </a:r>
            <a:r>
              <a:rPr lang="en-US" altLang="ko-KR" sz="2000" b="1" smtClean="0">
                <a:solidFill>
                  <a:schemeClr val="bg1"/>
                </a:solidFill>
              </a:rPr>
              <a:t>)</a:t>
            </a:r>
            <a:endParaRPr lang="ko-KR" altLang="en-US" sz="2000" b="1" smtClean="0">
              <a:solidFill>
                <a:schemeClr val="bg1"/>
              </a:solidFill>
            </a:endParaRPr>
          </a:p>
          <a:p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b="1" smtClean="0">
                <a:solidFill>
                  <a:schemeClr val="bg1"/>
                </a:solidFill>
              </a:rPr>
              <a:t>그래픽</a:t>
            </a:r>
            <a:r>
              <a:rPr lang="ko-KR" altLang="en-US" b="1" smtClean="0">
                <a:solidFill>
                  <a:schemeClr val="bg1"/>
                </a:solidFill>
              </a:rPr>
              <a:t> 속성</a:t>
            </a:r>
            <a:endParaRPr lang="en-US" altLang="ko-KR" b="1" smtClean="0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벽면에 튀어나온 테라스 느낌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유적지 느낌에 맞춘 바위로 된 테라스</a:t>
            </a:r>
            <a:endParaRPr lang="en-US" altLang="ko-KR" sz="1400" smtClean="0">
              <a:solidFill>
                <a:schemeClr val="bg1"/>
              </a:solidFill>
            </a:endParaRPr>
          </a:p>
          <a:p>
            <a:endParaRPr lang="en-US" altLang="ko-KR" smtClean="0">
              <a:solidFill>
                <a:schemeClr val="bg1"/>
              </a:solidFill>
            </a:endParaRPr>
          </a:p>
          <a:p>
            <a:r>
              <a:rPr lang="ko-KR" altLang="en-US" b="1" smtClean="0">
                <a:solidFill>
                  <a:schemeClr val="bg1"/>
                </a:solidFill>
              </a:rPr>
              <a:t>시스템 속성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통과 할수 있지만</a:t>
            </a:r>
            <a:r>
              <a:rPr lang="en-US" altLang="ko-KR" sz="1400" smtClean="0">
                <a:solidFill>
                  <a:schemeClr val="bg1"/>
                </a:solidFill>
              </a:rPr>
              <a:t> </a:t>
            </a:r>
            <a:r>
              <a:rPr lang="ko-KR" altLang="en-US" sz="1400" smtClean="0">
                <a:solidFill>
                  <a:schemeClr val="bg1"/>
                </a:solidFill>
              </a:rPr>
              <a:t>윗면에 착지하면 그 위에 서있게 됨</a:t>
            </a:r>
            <a:endParaRPr lang="en-US" altLang="ko-KR" sz="1400" smtClean="0">
              <a:solidFill>
                <a:schemeClr val="bg1"/>
              </a:solidFill>
            </a:endParaRPr>
          </a:p>
          <a:p>
            <a:endParaRPr lang="en-US" altLang="ko-KR" sz="1400" smtClean="0">
              <a:solidFill>
                <a:schemeClr val="bg1"/>
              </a:solidFill>
            </a:endParaRPr>
          </a:p>
        </p:txBody>
      </p:sp>
      <p:pic>
        <p:nvPicPr>
          <p:cNvPr id="3074" name="Picture 2" descr="C:\Users\ooo\Desktop\20091221102646_21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8" r="56802" b="39516"/>
          <a:stretch/>
        </p:blipFill>
        <p:spPr bwMode="auto">
          <a:xfrm>
            <a:off x="159508" y="1331988"/>
            <a:ext cx="2922551" cy="2573614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02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50947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rgbClr val="00B0F0"/>
          </a:solidFill>
          <a:ln>
            <a:noFill/>
          </a:ln>
        </p:spPr>
        <p:txBody>
          <a:bodyPr/>
          <a:lstStyle/>
          <a:p>
            <a:pPr algn="l"/>
            <a:r>
              <a:rPr lang="ko-KR" altLang="en-US" smtClean="0">
                <a:solidFill>
                  <a:schemeClr val="bg1"/>
                </a:solidFill>
              </a:rPr>
              <a:t>대구간</a:t>
            </a:r>
            <a:r>
              <a:rPr lang="en-US" altLang="ko-KR">
                <a:solidFill>
                  <a:schemeClr val="bg1"/>
                </a:solidFill>
              </a:rPr>
              <a:t>3</a:t>
            </a:r>
            <a:r>
              <a:rPr lang="en-US" altLang="ko-KR" smtClean="0">
                <a:solidFill>
                  <a:schemeClr val="bg1"/>
                </a:solidFill>
              </a:rPr>
              <a:t> </a:t>
            </a:r>
            <a:r>
              <a:rPr lang="en-US" altLang="ko-KR" smtClean="0">
                <a:solidFill>
                  <a:schemeClr val="bg1"/>
                </a:solidFill>
              </a:rPr>
              <a:t>&gt; </a:t>
            </a:r>
            <a:r>
              <a:rPr lang="ko-KR" altLang="en-US" smtClean="0">
                <a:solidFill>
                  <a:schemeClr val="bg1"/>
                </a:solidFill>
              </a:rPr>
              <a:t>소구간</a:t>
            </a:r>
            <a:r>
              <a:rPr lang="en-US" altLang="ko-KR">
                <a:solidFill>
                  <a:schemeClr val="bg1"/>
                </a:solidFill>
              </a:rPr>
              <a:t>1</a:t>
            </a:r>
            <a:r>
              <a:rPr lang="en-US" altLang="ko-KR" smtClean="0">
                <a:solidFill>
                  <a:schemeClr val="bg1"/>
                </a:solidFill>
              </a:rPr>
              <a:t> </a:t>
            </a:r>
            <a:r>
              <a:rPr lang="en-US" altLang="ko-KR" smtClean="0">
                <a:solidFill>
                  <a:schemeClr val="bg1"/>
                </a:solidFill>
              </a:rPr>
              <a:t>&gt; </a:t>
            </a:r>
            <a:r>
              <a:rPr lang="ko-KR" altLang="en-US" smtClean="0">
                <a:solidFill>
                  <a:schemeClr val="bg1"/>
                </a:solidFill>
              </a:rPr>
              <a:t>오브젝</a:t>
            </a:r>
            <a:r>
              <a:rPr lang="ko-KR" altLang="en-US">
                <a:solidFill>
                  <a:schemeClr val="bg1"/>
                </a:solidFill>
              </a:rPr>
              <a:t>트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32634" y="1331988"/>
            <a:ext cx="5544616" cy="273921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chemeClr val="bg1"/>
                </a:solidFill>
              </a:rPr>
              <a:t>오브젝</a:t>
            </a:r>
            <a:r>
              <a:rPr lang="ko-KR" altLang="en-US" sz="2000" b="1">
                <a:solidFill>
                  <a:schemeClr val="bg1"/>
                </a:solidFill>
              </a:rPr>
              <a:t>트</a:t>
            </a:r>
            <a:r>
              <a:rPr lang="ko-KR" altLang="en-US" sz="2000" b="1" smtClean="0">
                <a:solidFill>
                  <a:schemeClr val="bg1"/>
                </a:solidFill>
              </a:rPr>
              <a:t> </a:t>
            </a:r>
            <a:r>
              <a:rPr lang="en-US" altLang="ko-KR" sz="2000" b="1" smtClean="0">
                <a:solidFill>
                  <a:schemeClr val="bg1"/>
                </a:solidFill>
              </a:rPr>
              <a:t>- </a:t>
            </a:r>
            <a:r>
              <a:rPr lang="ko-KR" altLang="en-US" sz="2000" b="1" smtClean="0">
                <a:solidFill>
                  <a:schemeClr val="bg1"/>
                </a:solidFill>
              </a:rPr>
              <a:t>비밀문</a:t>
            </a:r>
            <a:endParaRPr lang="ko-KR" altLang="en-US" sz="2000" b="1" smtClean="0">
              <a:solidFill>
                <a:schemeClr val="bg1"/>
              </a:solidFill>
            </a:endParaRPr>
          </a:p>
          <a:p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b="1">
                <a:solidFill>
                  <a:schemeClr val="bg1"/>
                </a:solidFill>
              </a:rPr>
              <a:t>기본 속성</a:t>
            </a:r>
            <a:endParaRPr lang="en-US" altLang="ko-KR" b="1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이 오브젝트는 작동되기 전에 내부가 보이지 않는다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이 오브젝트는 작동될때 이벤트성 애니메이션을 보여준다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>
                <a:solidFill>
                  <a:schemeClr val="bg1"/>
                </a:solidFill>
              </a:rPr>
              <a:t> </a:t>
            </a:r>
            <a:r>
              <a:rPr lang="en-US" altLang="ko-KR" sz="1400" smtClean="0">
                <a:solidFill>
                  <a:schemeClr val="bg1"/>
                </a:solidFill>
              </a:rPr>
              <a:t> ( </a:t>
            </a:r>
            <a:r>
              <a:rPr lang="ko-KR" altLang="en-US" sz="1400" smtClean="0">
                <a:solidFill>
                  <a:schemeClr val="bg1"/>
                </a:solidFill>
              </a:rPr>
              <a:t>열렸다는것을 알려주기 위함 </a:t>
            </a:r>
            <a:r>
              <a:rPr lang="en-US" altLang="ko-KR" sz="1400" smtClean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이 오브젝트는 평소에는 그냥 벽과 비슷하다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endParaRPr lang="en-US" altLang="ko-KR">
              <a:solidFill>
                <a:schemeClr val="bg1"/>
              </a:solidFill>
            </a:endParaRPr>
          </a:p>
          <a:p>
            <a:r>
              <a:rPr lang="ko-KR" altLang="en-US" b="1">
                <a:solidFill>
                  <a:schemeClr val="bg1"/>
                </a:solidFill>
              </a:rPr>
              <a:t>상호 작용 관련</a:t>
            </a:r>
            <a:endParaRPr lang="en-US" altLang="ko-KR" b="1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이 오브젝트는 연동되는 오브젝트가 작동할때 작동된다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endParaRPr lang="en-US" altLang="ko-KR" sz="1400" smtClean="0">
              <a:solidFill>
                <a:schemeClr val="bg1"/>
              </a:solidFill>
            </a:endParaRPr>
          </a:p>
        </p:txBody>
      </p:sp>
      <p:pic>
        <p:nvPicPr>
          <p:cNvPr id="3075" name="Picture 3" descr="C:\Users\ooo\Desktop\5c3833151dd460db5de569956c78c46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16" y="1331988"/>
            <a:ext cx="2969277" cy="4401268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09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4869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rgbClr val="00B0F0"/>
          </a:solidFill>
          <a:ln>
            <a:noFill/>
          </a:ln>
        </p:spPr>
        <p:txBody>
          <a:bodyPr/>
          <a:lstStyle/>
          <a:p>
            <a:pPr algn="l"/>
            <a:r>
              <a:rPr lang="ko-KR" altLang="en-US" smtClean="0">
                <a:solidFill>
                  <a:schemeClr val="bg1"/>
                </a:solidFill>
              </a:rPr>
              <a:t>대구간</a:t>
            </a:r>
            <a:r>
              <a:rPr lang="en-US" altLang="ko-KR" smtClean="0">
                <a:solidFill>
                  <a:schemeClr val="bg1"/>
                </a:solidFill>
              </a:rPr>
              <a:t>3 &gt; </a:t>
            </a:r>
            <a:r>
              <a:rPr lang="ko-KR" altLang="en-US" smtClean="0">
                <a:solidFill>
                  <a:schemeClr val="bg1"/>
                </a:solidFill>
              </a:rPr>
              <a:t>소구간</a:t>
            </a:r>
            <a:r>
              <a:rPr lang="en-US" altLang="ko-KR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1F2926B-0702-4786-A749-10128EC45876}"/>
              </a:ext>
            </a:extLst>
          </p:cNvPr>
          <p:cNvSpPr txBox="1"/>
          <p:nvPr/>
        </p:nvSpPr>
        <p:spPr>
          <a:xfrm>
            <a:off x="357787" y="4725144"/>
            <a:ext cx="8428424" cy="19697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bg1"/>
                </a:solidFill>
              </a:rPr>
              <a:t>소분위 명칭 </a:t>
            </a:r>
            <a:r>
              <a:rPr lang="en-US" altLang="ko-KR" sz="2400" smtClean="0">
                <a:solidFill>
                  <a:schemeClr val="bg1"/>
                </a:solidFill>
              </a:rPr>
              <a:t>- </a:t>
            </a:r>
            <a:r>
              <a:rPr lang="ko-KR" altLang="en-US" sz="2400" smtClean="0">
                <a:solidFill>
                  <a:schemeClr val="bg1"/>
                </a:solidFill>
              </a:rPr>
              <a:t>홀</a:t>
            </a:r>
            <a:endParaRPr lang="en-US" altLang="ko-KR" sz="2400" smtClean="0">
              <a:solidFill>
                <a:schemeClr val="bg1"/>
              </a:solidFill>
            </a:endParaRPr>
          </a:p>
          <a:p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진행 배경 컨셉 </a:t>
            </a:r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유적지 속에 존재하는 함정들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진행 방식 </a:t>
            </a:r>
            <a:r>
              <a:rPr lang="en-US" altLang="ko-KR" sz="1400" smtClean="0">
                <a:solidFill>
                  <a:schemeClr val="bg1"/>
                </a:solidFill>
              </a:rPr>
              <a:t>-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시작지점</a:t>
            </a:r>
            <a:endParaRPr lang="en-US" altLang="ko-KR" sz="1400" smtClean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>
                <a:solidFill>
                  <a:schemeClr val="bg1"/>
                </a:solidFill>
              </a:rPr>
              <a:t>발판을 밟으면 윗층이 점점 내려오며 끝까지 내려왔을때 밑에있으면 즉사 </a:t>
            </a:r>
            <a:endParaRPr lang="en-US" altLang="ko-KR" sz="1400" smtClean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윗층이 다내려오면 </a:t>
            </a:r>
            <a:r>
              <a:rPr lang="ko-KR" altLang="en-US" sz="1400">
                <a:solidFill>
                  <a:schemeClr val="bg1"/>
                </a:solidFill>
              </a:rPr>
              <a:t>굴러오는 바위가 굴러온다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튜토리얼 </a:t>
            </a:r>
            <a:r>
              <a:rPr lang="en-US" altLang="ko-KR" sz="1400" smtClean="0">
                <a:solidFill>
                  <a:schemeClr val="bg1"/>
                </a:solidFill>
              </a:rPr>
              <a:t>&gt; </a:t>
            </a:r>
            <a:r>
              <a:rPr lang="ko-KR" altLang="en-US" sz="1400" smtClean="0">
                <a:solidFill>
                  <a:schemeClr val="bg1"/>
                </a:solidFill>
              </a:rPr>
              <a:t>화염기둥과 독가스</a:t>
            </a:r>
            <a:endParaRPr lang="en-US" altLang="ko-KR" sz="1400" smtClean="0">
              <a:solidFill>
                <a:schemeClr val="bg1"/>
              </a:solidFill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129" y="1268760"/>
            <a:ext cx="4985742" cy="3156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805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50947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rgbClr val="00B0F0"/>
          </a:solidFill>
          <a:ln>
            <a:noFill/>
          </a:ln>
        </p:spPr>
        <p:txBody>
          <a:bodyPr/>
          <a:lstStyle/>
          <a:p>
            <a:pPr algn="l"/>
            <a:r>
              <a:rPr lang="ko-KR" altLang="en-US" smtClean="0">
                <a:solidFill>
                  <a:schemeClr val="bg1"/>
                </a:solidFill>
              </a:rPr>
              <a:t>대구간</a:t>
            </a:r>
            <a:r>
              <a:rPr lang="en-US" altLang="ko-KR">
                <a:solidFill>
                  <a:schemeClr val="bg1"/>
                </a:solidFill>
              </a:rPr>
              <a:t>3</a:t>
            </a:r>
            <a:r>
              <a:rPr lang="en-US" altLang="ko-KR" smtClean="0">
                <a:solidFill>
                  <a:schemeClr val="bg1"/>
                </a:solidFill>
              </a:rPr>
              <a:t> </a:t>
            </a:r>
            <a:r>
              <a:rPr lang="en-US" altLang="ko-KR" smtClean="0">
                <a:solidFill>
                  <a:schemeClr val="bg1"/>
                </a:solidFill>
              </a:rPr>
              <a:t>&gt; </a:t>
            </a:r>
            <a:r>
              <a:rPr lang="ko-KR" altLang="en-US" smtClean="0">
                <a:solidFill>
                  <a:schemeClr val="bg1"/>
                </a:solidFill>
              </a:rPr>
              <a:t>소구간</a:t>
            </a:r>
            <a:r>
              <a:rPr lang="en-US" altLang="ko-KR">
                <a:solidFill>
                  <a:schemeClr val="bg1"/>
                </a:solidFill>
              </a:rPr>
              <a:t>1</a:t>
            </a:r>
            <a:r>
              <a:rPr lang="en-US" altLang="ko-KR" smtClean="0">
                <a:solidFill>
                  <a:schemeClr val="bg1"/>
                </a:solidFill>
              </a:rPr>
              <a:t> </a:t>
            </a:r>
            <a:r>
              <a:rPr lang="en-US" altLang="ko-KR" smtClean="0">
                <a:solidFill>
                  <a:schemeClr val="bg1"/>
                </a:solidFill>
              </a:rPr>
              <a:t>&gt; </a:t>
            </a:r>
            <a:r>
              <a:rPr lang="ko-KR" altLang="en-US" smtClean="0">
                <a:solidFill>
                  <a:schemeClr val="bg1"/>
                </a:solidFill>
              </a:rPr>
              <a:t>오브젝</a:t>
            </a:r>
            <a:r>
              <a:rPr lang="ko-KR" altLang="en-US">
                <a:solidFill>
                  <a:schemeClr val="bg1"/>
                </a:solidFill>
              </a:rPr>
              <a:t>트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14572" y="1196752"/>
            <a:ext cx="5544616" cy="283154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chemeClr val="bg1"/>
                </a:solidFill>
              </a:rPr>
              <a:t>오브젝</a:t>
            </a:r>
            <a:r>
              <a:rPr lang="ko-KR" altLang="en-US" sz="2000" b="1">
                <a:solidFill>
                  <a:schemeClr val="bg1"/>
                </a:solidFill>
              </a:rPr>
              <a:t>트</a:t>
            </a:r>
            <a:r>
              <a:rPr lang="ko-KR" altLang="en-US" sz="2000" b="1" smtClean="0">
                <a:solidFill>
                  <a:schemeClr val="bg1"/>
                </a:solidFill>
              </a:rPr>
              <a:t> </a:t>
            </a:r>
            <a:r>
              <a:rPr lang="en-US" altLang="ko-KR" sz="2000" b="1" smtClean="0">
                <a:solidFill>
                  <a:schemeClr val="bg1"/>
                </a:solidFill>
              </a:rPr>
              <a:t>- </a:t>
            </a:r>
            <a:r>
              <a:rPr lang="ko-KR" altLang="en-US" sz="2000" b="1" smtClean="0">
                <a:solidFill>
                  <a:schemeClr val="bg1"/>
                </a:solidFill>
              </a:rPr>
              <a:t>부서지는 바닥</a:t>
            </a:r>
            <a:endParaRPr lang="ko-KR" altLang="en-US" sz="2000" b="1" smtClean="0">
              <a:solidFill>
                <a:schemeClr val="bg1"/>
              </a:solidFill>
            </a:endParaRPr>
          </a:p>
          <a:p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b="1" smtClean="0">
                <a:solidFill>
                  <a:schemeClr val="bg1"/>
                </a:solidFill>
              </a:rPr>
              <a:t>기본 속성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이 오브젝트는 위에 지나갔을 때 작동된다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  ※</a:t>
            </a:r>
            <a:r>
              <a:rPr lang="ko-KR" altLang="en-US" sz="1400" smtClean="0">
                <a:solidFill>
                  <a:schemeClr val="bg1"/>
                </a:solidFill>
              </a:rPr>
              <a:t>처음 접촉했을때 애니메이션 </a:t>
            </a:r>
            <a:r>
              <a:rPr lang="en-US" altLang="ko-KR" sz="1400" smtClean="0">
                <a:solidFill>
                  <a:schemeClr val="bg1"/>
                </a:solidFill>
              </a:rPr>
              <a:t>&gt; </a:t>
            </a:r>
            <a:r>
              <a:rPr lang="ko-KR" altLang="en-US" sz="1400" smtClean="0">
                <a:solidFill>
                  <a:schemeClr val="bg1"/>
                </a:solidFill>
              </a:rPr>
              <a:t>작동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이 오브젝트는 작동할때 </a:t>
            </a:r>
            <a:r>
              <a:rPr lang="en-US" altLang="ko-KR" sz="1400" smtClean="0">
                <a:solidFill>
                  <a:schemeClr val="bg1"/>
                </a:solidFill>
              </a:rPr>
              <a:t>1~2</a:t>
            </a:r>
            <a:r>
              <a:rPr lang="ko-KR" altLang="en-US" sz="1400" smtClean="0">
                <a:solidFill>
                  <a:schemeClr val="bg1"/>
                </a:solidFill>
              </a:rPr>
              <a:t>초 정도의 흔들림</a:t>
            </a:r>
            <a:r>
              <a:rPr lang="en-US" altLang="ko-KR" sz="1400" smtClean="0">
                <a:solidFill>
                  <a:schemeClr val="bg1"/>
                </a:solidFill>
              </a:rPr>
              <a:t>(</a:t>
            </a:r>
            <a:r>
              <a:rPr lang="ko-KR" altLang="en-US" sz="1400" smtClean="0">
                <a:solidFill>
                  <a:schemeClr val="bg1"/>
                </a:solidFill>
              </a:rPr>
              <a:t>애니메이션</a:t>
            </a:r>
            <a:r>
              <a:rPr lang="en-US" altLang="ko-KR" sz="1400" smtClean="0">
                <a:solidFill>
                  <a:schemeClr val="bg1"/>
                </a:solidFill>
              </a:rPr>
              <a:t>)</a:t>
            </a:r>
            <a:r>
              <a:rPr lang="ko-KR" altLang="en-US" sz="1400" smtClean="0">
                <a:solidFill>
                  <a:schemeClr val="bg1"/>
                </a:solidFill>
              </a:rPr>
              <a:t>이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 </a:t>
            </a:r>
            <a:r>
              <a:rPr lang="ko-KR" altLang="en-US" sz="1400" smtClean="0">
                <a:solidFill>
                  <a:schemeClr val="bg1"/>
                </a:solidFill>
              </a:rPr>
              <a:t> 있고 나서 </a:t>
            </a:r>
            <a:r>
              <a:rPr lang="en-US" altLang="ko-KR" sz="1400" smtClean="0">
                <a:solidFill>
                  <a:schemeClr val="bg1"/>
                </a:solidFill>
              </a:rPr>
              <a:t>y</a:t>
            </a:r>
            <a:r>
              <a:rPr lang="ko-KR" altLang="en-US" sz="1400" smtClean="0">
                <a:solidFill>
                  <a:schemeClr val="bg1"/>
                </a:solidFill>
              </a:rPr>
              <a:t>축 밑으로 떨어진다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이 오브젝트는 애니메이션 중에 보통 바닥과 똑같은 콜라이더를 가짐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이 오브젝트가 떨어질때 그위에 있는 오브젝트와 캐릭터는 밑으로 떨어진다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이 오브젝트가 밑으로 떨어지고 나면 지형 </a:t>
            </a:r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절벽이 형성된다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  <a:endParaRPr lang="en-US" altLang="ko-KR" sz="1400" smtClean="0">
              <a:solidFill>
                <a:schemeClr val="bg1"/>
              </a:solidFill>
            </a:endParaRPr>
          </a:p>
        </p:txBody>
      </p:sp>
      <p:pic>
        <p:nvPicPr>
          <p:cNvPr id="7" name="Picture 6" descr="무너지는 다리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1" t="30670" r="7268" b="14137"/>
          <a:stretch/>
        </p:blipFill>
        <p:spPr bwMode="auto">
          <a:xfrm>
            <a:off x="163004" y="1196752"/>
            <a:ext cx="2916326" cy="1880988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/>
          <p:cNvCxnSpPr/>
          <p:nvPr/>
        </p:nvCxnSpPr>
        <p:spPr>
          <a:xfrm>
            <a:off x="0" y="4149080"/>
            <a:ext cx="9144000" cy="0"/>
          </a:xfrm>
          <a:prstGeom prst="line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677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4869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rgbClr val="00B0F0"/>
          </a:solidFill>
          <a:ln>
            <a:noFill/>
          </a:ln>
        </p:spPr>
        <p:txBody>
          <a:bodyPr/>
          <a:lstStyle/>
          <a:p>
            <a:pPr algn="l"/>
            <a:r>
              <a:rPr lang="ko-KR" altLang="en-US" smtClean="0">
                <a:solidFill>
                  <a:schemeClr val="bg1"/>
                </a:solidFill>
              </a:rPr>
              <a:t>대구간</a:t>
            </a:r>
            <a:r>
              <a:rPr lang="en-US" altLang="ko-KR" smtClean="0">
                <a:solidFill>
                  <a:schemeClr val="bg1"/>
                </a:solidFill>
              </a:rPr>
              <a:t>3 &gt; </a:t>
            </a:r>
            <a:r>
              <a:rPr lang="ko-KR" altLang="en-US" smtClean="0">
                <a:solidFill>
                  <a:schemeClr val="bg1"/>
                </a:solidFill>
              </a:rPr>
              <a:t>소구간</a:t>
            </a:r>
            <a:r>
              <a:rPr lang="en-US" altLang="ko-KR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1F2926B-0702-4786-A749-10128EC45876}"/>
              </a:ext>
            </a:extLst>
          </p:cNvPr>
          <p:cNvSpPr txBox="1"/>
          <p:nvPr/>
        </p:nvSpPr>
        <p:spPr>
          <a:xfrm>
            <a:off x="357787" y="4725144"/>
            <a:ext cx="8428424" cy="19697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bg1"/>
                </a:solidFill>
              </a:rPr>
              <a:t>소분위 명칭 </a:t>
            </a:r>
            <a:r>
              <a:rPr lang="en-US" altLang="ko-KR" sz="2400" smtClean="0">
                <a:solidFill>
                  <a:schemeClr val="bg1"/>
                </a:solidFill>
              </a:rPr>
              <a:t>- </a:t>
            </a:r>
            <a:r>
              <a:rPr lang="ko-KR" altLang="en-US" sz="2400" smtClean="0">
                <a:solidFill>
                  <a:schemeClr val="bg1"/>
                </a:solidFill>
              </a:rPr>
              <a:t>홀</a:t>
            </a:r>
            <a:endParaRPr lang="en-US" altLang="ko-KR" sz="2400" smtClean="0">
              <a:solidFill>
                <a:schemeClr val="bg1"/>
              </a:solidFill>
            </a:endParaRPr>
          </a:p>
          <a:p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진행 배경 컨셉 </a:t>
            </a:r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유적지 속에 존재하는 함정들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진행 방식 </a:t>
            </a:r>
            <a:r>
              <a:rPr lang="en-US" altLang="ko-KR" sz="1400" smtClean="0">
                <a:solidFill>
                  <a:schemeClr val="bg1"/>
                </a:solidFill>
              </a:rPr>
              <a:t>-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시작지점</a:t>
            </a:r>
            <a:endParaRPr lang="en-US" altLang="ko-KR" sz="1400" smtClean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>
                <a:solidFill>
                  <a:schemeClr val="bg1"/>
                </a:solidFill>
              </a:rPr>
              <a:t>발판을 밟으면 윗층이 점점 내려오며 끝까지 내려왔을때 밑에있으면 즉사 </a:t>
            </a:r>
            <a:endParaRPr lang="en-US" altLang="ko-KR" sz="1400" smtClean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윗층이 다내려오면 </a:t>
            </a:r>
            <a:r>
              <a:rPr lang="ko-KR" altLang="en-US" sz="1400">
                <a:solidFill>
                  <a:schemeClr val="bg1"/>
                </a:solidFill>
              </a:rPr>
              <a:t>굴러오는 바위가 굴러온다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튜토리얼 </a:t>
            </a:r>
            <a:r>
              <a:rPr lang="en-US" altLang="ko-KR" sz="1400" smtClean="0">
                <a:solidFill>
                  <a:schemeClr val="bg1"/>
                </a:solidFill>
              </a:rPr>
              <a:t>&gt; </a:t>
            </a:r>
            <a:r>
              <a:rPr lang="ko-KR" altLang="en-US" sz="1400" smtClean="0">
                <a:solidFill>
                  <a:schemeClr val="bg1"/>
                </a:solidFill>
              </a:rPr>
              <a:t>화염기둥과 독가스</a:t>
            </a:r>
            <a:endParaRPr lang="en-US" altLang="ko-KR" sz="1400" smtClean="0">
              <a:solidFill>
                <a:schemeClr val="bg1"/>
              </a:solidFill>
            </a:endParaRPr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781" y="1243014"/>
            <a:ext cx="6230437" cy="3231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021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4869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rgbClr val="00B0F0"/>
          </a:solidFill>
          <a:ln>
            <a:noFill/>
          </a:ln>
        </p:spPr>
        <p:txBody>
          <a:bodyPr/>
          <a:lstStyle/>
          <a:p>
            <a:pPr algn="l"/>
            <a:r>
              <a:rPr lang="ko-KR" altLang="en-US" smtClean="0">
                <a:solidFill>
                  <a:schemeClr val="bg1"/>
                </a:solidFill>
              </a:rPr>
              <a:t>대구간</a:t>
            </a:r>
            <a:r>
              <a:rPr lang="en-US" altLang="ko-KR" smtClean="0">
                <a:solidFill>
                  <a:schemeClr val="bg1"/>
                </a:solidFill>
              </a:rPr>
              <a:t>3 &gt; </a:t>
            </a:r>
            <a:r>
              <a:rPr lang="ko-KR" altLang="en-US" smtClean="0">
                <a:solidFill>
                  <a:schemeClr val="bg1"/>
                </a:solidFill>
              </a:rPr>
              <a:t>소구간</a:t>
            </a:r>
            <a:r>
              <a:rPr lang="en-US" altLang="ko-KR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1F2926B-0702-4786-A749-10128EC45876}"/>
              </a:ext>
            </a:extLst>
          </p:cNvPr>
          <p:cNvSpPr txBox="1"/>
          <p:nvPr/>
        </p:nvSpPr>
        <p:spPr>
          <a:xfrm>
            <a:off x="357787" y="4725144"/>
            <a:ext cx="8428424" cy="19697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bg1"/>
                </a:solidFill>
              </a:rPr>
              <a:t>소분위 명칭 </a:t>
            </a:r>
            <a:r>
              <a:rPr lang="en-US" altLang="ko-KR" sz="2400" smtClean="0">
                <a:solidFill>
                  <a:schemeClr val="bg1"/>
                </a:solidFill>
              </a:rPr>
              <a:t>- </a:t>
            </a:r>
            <a:r>
              <a:rPr lang="ko-KR" altLang="en-US" sz="2400" smtClean="0">
                <a:solidFill>
                  <a:schemeClr val="bg1"/>
                </a:solidFill>
              </a:rPr>
              <a:t>홀</a:t>
            </a:r>
            <a:endParaRPr lang="en-US" altLang="ko-KR" sz="2400" smtClean="0">
              <a:solidFill>
                <a:schemeClr val="bg1"/>
              </a:solidFill>
            </a:endParaRPr>
          </a:p>
          <a:p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진행 배경 컨셉 </a:t>
            </a:r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유적지 속에 존재하는 함정들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진행 방식 </a:t>
            </a:r>
            <a:r>
              <a:rPr lang="en-US" altLang="ko-KR" sz="1400" smtClean="0">
                <a:solidFill>
                  <a:schemeClr val="bg1"/>
                </a:solidFill>
              </a:rPr>
              <a:t>-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시작지점</a:t>
            </a:r>
            <a:endParaRPr lang="en-US" altLang="ko-KR" sz="1400" smtClean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>
                <a:solidFill>
                  <a:schemeClr val="bg1"/>
                </a:solidFill>
              </a:rPr>
              <a:t>발판을 밟으면 윗층이 점점 내려오며 끝까지 내려왔을때 밑에있으면 즉사 </a:t>
            </a:r>
            <a:endParaRPr lang="en-US" altLang="ko-KR" sz="1400" smtClean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윗층이 다내려오면 </a:t>
            </a:r>
            <a:r>
              <a:rPr lang="ko-KR" altLang="en-US" sz="1400">
                <a:solidFill>
                  <a:schemeClr val="bg1"/>
                </a:solidFill>
              </a:rPr>
              <a:t>굴러오는 바위가 굴러온다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튜토리얼 </a:t>
            </a:r>
            <a:r>
              <a:rPr lang="en-US" altLang="ko-KR" sz="1400" smtClean="0">
                <a:solidFill>
                  <a:schemeClr val="bg1"/>
                </a:solidFill>
              </a:rPr>
              <a:t>&gt; </a:t>
            </a:r>
            <a:r>
              <a:rPr lang="ko-KR" altLang="en-US" sz="1400" smtClean="0">
                <a:solidFill>
                  <a:schemeClr val="bg1"/>
                </a:solidFill>
              </a:rPr>
              <a:t>화염기둥과 독가스</a:t>
            </a:r>
            <a:endParaRPr lang="en-US" altLang="ko-KR" sz="1400" smtClean="0">
              <a:solidFill>
                <a:schemeClr val="bg1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814" y="1200149"/>
            <a:ext cx="6236369" cy="3350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919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50947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rgbClr val="00B0F0"/>
          </a:solidFill>
          <a:ln>
            <a:noFill/>
          </a:ln>
        </p:spPr>
        <p:txBody>
          <a:bodyPr/>
          <a:lstStyle/>
          <a:p>
            <a:pPr algn="l"/>
            <a:r>
              <a:rPr lang="ko-KR" altLang="en-US" smtClean="0">
                <a:solidFill>
                  <a:schemeClr val="bg1"/>
                </a:solidFill>
              </a:rPr>
              <a:t>대구간</a:t>
            </a:r>
            <a:r>
              <a:rPr lang="en-US" altLang="ko-KR">
                <a:solidFill>
                  <a:schemeClr val="bg1"/>
                </a:solidFill>
              </a:rPr>
              <a:t>3</a:t>
            </a:r>
            <a:r>
              <a:rPr lang="en-US" altLang="ko-KR" smtClean="0">
                <a:solidFill>
                  <a:schemeClr val="bg1"/>
                </a:solidFill>
              </a:rPr>
              <a:t> </a:t>
            </a:r>
            <a:r>
              <a:rPr lang="en-US" altLang="ko-KR" smtClean="0">
                <a:solidFill>
                  <a:schemeClr val="bg1"/>
                </a:solidFill>
              </a:rPr>
              <a:t>&gt; </a:t>
            </a:r>
            <a:r>
              <a:rPr lang="ko-KR" altLang="en-US" smtClean="0">
                <a:solidFill>
                  <a:schemeClr val="bg1"/>
                </a:solidFill>
              </a:rPr>
              <a:t>소구간</a:t>
            </a:r>
            <a:r>
              <a:rPr lang="en-US" altLang="ko-KR">
                <a:solidFill>
                  <a:schemeClr val="bg1"/>
                </a:solidFill>
              </a:rPr>
              <a:t>1</a:t>
            </a:r>
            <a:r>
              <a:rPr lang="en-US" altLang="ko-KR" smtClean="0">
                <a:solidFill>
                  <a:schemeClr val="bg1"/>
                </a:solidFill>
              </a:rPr>
              <a:t> </a:t>
            </a:r>
            <a:r>
              <a:rPr lang="en-US" altLang="ko-KR" smtClean="0">
                <a:solidFill>
                  <a:schemeClr val="bg1"/>
                </a:solidFill>
              </a:rPr>
              <a:t>&gt; </a:t>
            </a:r>
            <a:r>
              <a:rPr lang="ko-KR" altLang="en-US" smtClean="0">
                <a:solidFill>
                  <a:schemeClr val="bg1"/>
                </a:solidFill>
              </a:rPr>
              <a:t>오브젝</a:t>
            </a:r>
            <a:r>
              <a:rPr lang="ko-KR" altLang="en-US">
                <a:solidFill>
                  <a:schemeClr val="bg1"/>
                </a:solidFill>
              </a:rPr>
              <a:t>트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32634" y="1203764"/>
            <a:ext cx="5544616" cy="261610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chemeClr val="bg1"/>
                </a:solidFill>
              </a:rPr>
              <a:t>오브젝</a:t>
            </a:r>
            <a:r>
              <a:rPr lang="ko-KR" altLang="en-US" sz="2000" b="1">
                <a:solidFill>
                  <a:schemeClr val="bg1"/>
                </a:solidFill>
              </a:rPr>
              <a:t>트</a:t>
            </a:r>
            <a:r>
              <a:rPr lang="ko-KR" altLang="en-US" sz="2000" b="1" smtClean="0">
                <a:solidFill>
                  <a:schemeClr val="bg1"/>
                </a:solidFill>
              </a:rPr>
              <a:t> </a:t>
            </a:r>
            <a:r>
              <a:rPr lang="en-US" altLang="ko-KR" sz="2000" b="1" smtClean="0">
                <a:solidFill>
                  <a:schemeClr val="bg1"/>
                </a:solidFill>
              </a:rPr>
              <a:t>- </a:t>
            </a:r>
            <a:r>
              <a:rPr lang="ko-KR" altLang="en-US" sz="2000" b="1" smtClean="0">
                <a:solidFill>
                  <a:schemeClr val="bg1"/>
                </a:solidFill>
              </a:rPr>
              <a:t>사다리</a:t>
            </a:r>
            <a:endParaRPr lang="ko-KR" altLang="en-US" sz="2000" b="1" smtClean="0">
              <a:solidFill>
                <a:schemeClr val="bg1"/>
              </a:solidFill>
            </a:endParaRPr>
          </a:p>
          <a:p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b="1">
                <a:solidFill>
                  <a:schemeClr val="bg1"/>
                </a:solidFill>
              </a:rPr>
              <a:t>기본 속성</a:t>
            </a:r>
            <a:endParaRPr lang="en-US" altLang="ko-KR" b="1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이 오브젝트를 타면 위</a:t>
            </a:r>
            <a:r>
              <a:rPr lang="en-US" altLang="ko-KR" sz="1400" smtClean="0">
                <a:solidFill>
                  <a:schemeClr val="bg1"/>
                </a:solidFill>
              </a:rPr>
              <a:t>,</a:t>
            </a:r>
            <a:r>
              <a:rPr lang="ko-KR" altLang="en-US" sz="1400" smtClean="0">
                <a:solidFill>
                  <a:schemeClr val="bg1"/>
                </a:solidFill>
              </a:rPr>
              <a:t>아래 </a:t>
            </a:r>
            <a:r>
              <a:rPr lang="en-US" altLang="ko-KR" sz="1400" smtClean="0">
                <a:solidFill>
                  <a:schemeClr val="bg1"/>
                </a:solidFill>
              </a:rPr>
              <a:t>y</a:t>
            </a:r>
            <a:r>
              <a:rPr lang="ko-KR" altLang="en-US" sz="1400" smtClean="0">
                <a:solidFill>
                  <a:schemeClr val="bg1"/>
                </a:solidFill>
              </a:rPr>
              <a:t>축 방향으로 이동이 가능하다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이 오브젝트는 </a:t>
            </a:r>
            <a:r>
              <a:rPr lang="en-US" altLang="ko-KR" sz="1400" smtClean="0">
                <a:solidFill>
                  <a:schemeClr val="bg1"/>
                </a:solidFill>
              </a:rPr>
              <a:t>1</a:t>
            </a:r>
            <a:r>
              <a:rPr lang="ko-KR" altLang="en-US" sz="1400" smtClean="0">
                <a:solidFill>
                  <a:schemeClr val="bg1"/>
                </a:solidFill>
              </a:rPr>
              <a:t>회용이다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>
                <a:solidFill>
                  <a:schemeClr val="bg1"/>
                </a:solidFill>
              </a:rPr>
              <a:t> </a:t>
            </a:r>
            <a:r>
              <a:rPr lang="en-US" altLang="ko-KR" sz="1400" smtClean="0">
                <a:solidFill>
                  <a:schemeClr val="bg1"/>
                </a:solidFill>
              </a:rPr>
              <a:t> &gt;</a:t>
            </a:r>
            <a:r>
              <a:rPr lang="ko-KR" altLang="en-US" sz="1400" smtClean="0">
                <a:solidFill>
                  <a:schemeClr val="bg1"/>
                </a:solidFill>
              </a:rPr>
              <a:t>이 오브젝트를 </a:t>
            </a:r>
            <a:r>
              <a:rPr lang="en-US" altLang="ko-KR" sz="1400" smtClean="0">
                <a:solidFill>
                  <a:schemeClr val="bg1"/>
                </a:solidFill>
              </a:rPr>
              <a:t>1</a:t>
            </a:r>
            <a:r>
              <a:rPr lang="ko-KR" altLang="en-US" sz="1400" smtClean="0">
                <a:solidFill>
                  <a:schemeClr val="bg1"/>
                </a:solidFill>
              </a:rPr>
              <a:t>명이 타고 올라가면 끝에 도착할때 이 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 </a:t>
            </a:r>
            <a:r>
              <a:rPr lang="en-US" altLang="ko-KR" sz="1400" smtClean="0">
                <a:solidFill>
                  <a:schemeClr val="bg1"/>
                </a:solidFill>
              </a:rPr>
              <a:t>   </a:t>
            </a:r>
            <a:r>
              <a:rPr lang="ko-KR" altLang="en-US" sz="1400" smtClean="0">
                <a:solidFill>
                  <a:schemeClr val="bg1"/>
                </a:solidFill>
              </a:rPr>
              <a:t>오브젝트가</a:t>
            </a:r>
            <a:r>
              <a:rPr lang="en-US" altLang="ko-KR" sz="1400" smtClean="0">
                <a:solidFill>
                  <a:schemeClr val="bg1"/>
                </a:solidFill>
              </a:rPr>
              <a:t> </a:t>
            </a:r>
            <a:r>
              <a:rPr lang="ko-KR" altLang="en-US" sz="1400" smtClean="0">
                <a:solidFill>
                  <a:schemeClr val="bg1"/>
                </a:solidFill>
              </a:rPr>
              <a:t>부서진다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>
                <a:solidFill>
                  <a:schemeClr val="bg1"/>
                </a:solidFill>
              </a:rPr>
              <a:t> </a:t>
            </a:r>
            <a:r>
              <a:rPr lang="en-US" altLang="ko-KR" sz="1400" smtClean="0">
                <a:solidFill>
                  <a:schemeClr val="bg1"/>
                </a:solidFill>
              </a:rPr>
              <a:t> &gt;</a:t>
            </a:r>
            <a:r>
              <a:rPr lang="ko-KR" altLang="en-US" sz="1400" smtClean="0">
                <a:solidFill>
                  <a:schemeClr val="bg1"/>
                </a:solidFill>
              </a:rPr>
              <a:t>이 오브젝트가 부서질때 이 오브젝트에 타고 있던 </a:t>
            </a:r>
            <a:r>
              <a:rPr lang="ko-KR" altLang="en-US" sz="1400" smtClean="0">
                <a:solidFill>
                  <a:schemeClr val="bg1"/>
                </a:solidFill>
              </a:rPr>
              <a:t>캐릭터는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 </a:t>
            </a:r>
            <a:r>
              <a:rPr lang="en-US" altLang="ko-KR" sz="1400" smtClean="0">
                <a:solidFill>
                  <a:schemeClr val="bg1"/>
                </a:solidFill>
              </a:rPr>
              <a:t>  </a:t>
            </a:r>
            <a:r>
              <a:rPr lang="ko-KR" altLang="en-US" sz="1400" smtClean="0">
                <a:solidFill>
                  <a:schemeClr val="bg1"/>
                </a:solidFill>
              </a:rPr>
              <a:t> 모두 밑으로 떨어진다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이 오브젝트가 부서졌을때 밑에 잔해가 떨어지지만 잔해가 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 </a:t>
            </a:r>
            <a:r>
              <a:rPr lang="en-US" altLang="ko-KR" sz="1400" smtClean="0">
                <a:solidFill>
                  <a:schemeClr val="bg1"/>
                </a:solidFill>
              </a:rPr>
              <a:t> </a:t>
            </a:r>
            <a:r>
              <a:rPr lang="ko-KR" altLang="en-US" sz="1400" smtClean="0">
                <a:solidFill>
                  <a:schemeClr val="bg1"/>
                </a:solidFill>
              </a:rPr>
              <a:t>남지는 않는다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098" name="Picture 2" descr="C:\Users\ooo\Desktop\47ba94efe4951a53d4d104856fefcbc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22" y="1203764"/>
            <a:ext cx="2575094" cy="2523768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ooo\Desktop\20160114_14375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96" t="3959" r="23691" b="32084"/>
          <a:stretch/>
        </p:blipFill>
        <p:spPr bwMode="auto">
          <a:xfrm>
            <a:off x="330478" y="4293096"/>
            <a:ext cx="2575094" cy="2338917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/>
          <p:cNvCxnSpPr/>
          <p:nvPr/>
        </p:nvCxnSpPr>
        <p:spPr>
          <a:xfrm>
            <a:off x="0" y="4047441"/>
            <a:ext cx="9144000" cy="0"/>
          </a:xfrm>
          <a:prstGeom prst="line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325168" y="4200670"/>
            <a:ext cx="5544616" cy="261610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chemeClr val="bg1"/>
                </a:solidFill>
              </a:rPr>
              <a:t>오브젝</a:t>
            </a:r>
            <a:r>
              <a:rPr lang="ko-KR" altLang="en-US" sz="2000" b="1">
                <a:solidFill>
                  <a:schemeClr val="bg1"/>
                </a:solidFill>
              </a:rPr>
              <a:t>트</a:t>
            </a:r>
            <a:r>
              <a:rPr lang="ko-KR" altLang="en-US" sz="2000" b="1" smtClean="0">
                <a:solidFill>
                  <a:schemeClr val="bg1"/>
                </a:solidFill>
              </a:rPr>
              <a:t> </a:t>
            </a:r>
            <a:r>
              <a:rPr lang="en-US" altLang="ko-KR" sz="2000" b="1" smtClean="0">
                <a:solidFill>
                  <a:schemeClr val="bg1"/>
                </a:solidFill>
              </a:rPr>
              <a:t>- </a:t>
            </a:r>
            <a:r>
              <a:rPr lang="ko-KR" altLang="en-US" sz="2000" b="1" smtClean="0">
                <a:solidFill>
                  <a:schemeClr val="bg1"/>
                </a:solidFill>
              </a:rPr>
              <a:t>레일</a:t>
            </a:r>
            <a:endParaRPr lang="ko-KR" altLang="en-US" sz="2000" b="1" smtClean="0">
              <a:solidFill>
                <a:schemeClr val="bg1"/>
              </a:solidFill>
            </a:endParaRPr>
          </a:p>
          <a:p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b="1">
                <a:solidFill>
                  <a:schemeClr val="bg1"/>
                </a:solidFill>
              </a:rPr>
              <a:t>기본 속성</a:t>
            </a:r>
            <a:endParaRPr lang="en-US" altLang="ko-KR" b="1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이 오브젝트는 위에 탈수가 없다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이 오브젝트에는 연결되는 오브젝트</a:t>
            </a:r>
            <a:r>
              <a:rPr lang="en-US" altLang="ko-KR" sz="1400" smtClean="0">
                <a:solidFill>
                  <a:schemeClr val="bg1"/>
                </a:solidFill>
              </a:rPr>
              <a:t>(</a:t>
            </a:r>
            <a:r>
              <a:rPr lang="ko-KR" altLang="en-US" sz="1400" smtClean="0">
                <a:solidFill>
                  <a:schemeClr val="bg1"/>
                </a:solidFill>
              </a:rPr>
              <a:t>움직이는 바위</a:t>
            </a:r>
            <a:r>
              <a:rPr lang="en-US" altLang="ko-KR" sz="1400" smtClean="0">
                <a:solidFill>
                  <a:schemeClr val="bg1"/>
                </a:solidFill>
              </a:rPr>
              <a:t>)</a:t>
            </a:r>
            <a:r>
              <a:rPr lang="ko-KR" altLang="en-US" sz="1400" smtClean="0">
                <a:solidFill>
                  <a:schemeClr val="bg1"/>
                </a:solidFill>
              </a:rPr>
              <a:t>가 있다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이 오브젝트에 연결된 오브젝트</a:t>
            </a:r>
            <a:r>
              <a:rPr lang="en-US" altLang="ko-KR" sz="1400" smtClean="0">
                <a:solidFill>
                  <a:schemeClr val="bg1"/>
                </a:solidFill>
              </a:rPr>
              <a:t>(</a:t>
            </a:r>
            <a:r>
              <a:rPr lang="ko-KR" altLang="en-US" sz="1400" smtClean="0">
                <a:solidFill>
                  <a:schemeClr val="bg1"/>
                </a:solidFill>
              </a:rPr>
              <a:t>움직이는 바위</a:t>
            </a:r>
            <a:r>
              <a:rPr lang="en-US" altLang="ko-KR" sz="1400" smtClean="0">
                <a:solidFill>
                  <a:schemeClr val="bg1"/>
                </a:solidFill>
              </a:rPr>
              <a:t>)</a:t>
            </a:r>
            <a:r>
              <a:rPr lang="ko-KR" altLang="en-US" sz="1400" smtClean="0">
                <a:solidFill>
                  <a:schemeClr val="bg1"/>
                </a:solidFill>
              </a:rPr>
              <a:t>위에는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 </a:t>
            </a:r>
            <a:r>
              <a:rPr lang="ko-KR" altLang="en-US" sz="1400" smtClean="0">
                <a:solidFill>
                  <a:schemeClr val="bg1"/>
                </a:solidFill>
              </a:rPr>
              <a:t> 서있을수 있다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이 오브젝트에 연결된 오브젝트</a:t>
            </a:r>
            <a:r>
              <a:rPr lang="en-US" altLang="ko-KR" sz="1400" smtClean="0">
                <a:solidFill>
                  <a:schemeClr val="bg1"/>
                </a:solidFill>
              </a:rPr>
              <a:t>(</a:t>
            </a:r>
            <a:r>
              <a:rPr lang="ko-KR" altLang="en-US" sz="1400" smtClean="0">
                <a:solidFill>
                  <a:schemeClr val="bg1"/>
                </a:solidFill>
              </a:rPr>
              <a:t>움직이는 바위</a:t>
            </a:r>
            <a:r>
              <a:rPr lang="en-US" altLang="ko-KR" sz="1400" smtClean="0">
                <a:solidFill>
                  <a:schemeClr val="bg1"/>
                </a:solidFill>
              </a:rPr>
              <a:t>)</a:t>
            </a:r>
            <a:r>
              <a:rPr lang="ko-KR" altLang="en-US" sz="1400" smtClean="0">
                <a:solidFill>
                  <a:schemeClr val="bg1"/>
                </a:solidFill>
              </a:rPr>
              <a:t>는 레일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 </a:t>
            </a:r>
            <a:r>
              <a:rPr lang="ko-KR" altLang="en-US" sz="1400" smtClean="0">
                <a:solidFill>
                  <a:schemeClr val="bg1"/>
                </a:solidFill>
              </a:rPr>
              <a:t> 위에서만 움직인다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이 오브젝트에 연결된 오브젝트</a:t>
            </a:r>
            <a:r>
              <a:rPr lang="en-US" altLang="ko-KR" sz="1400" smtClean="0">
                <a:solidFill>
                  <a:schemeClr val="bg1"/>
                </a:solidFill>
              </a:rPr>
              <a:t>(</a:t>
            </a:r>
            <a:r>
              <a:rPr lang="ko-KR" altLang="en-US" sz="1400" smtClean="0">
                <a:solidFill>
                  <a:schemeClr val="bg1"/>
                </a:solidFill>
              </a:rPr>
              <a:t>움직이는 바위</a:t>
            </a:r>
            <a:r>
              <a:rPr lang="en-US" altLang="ko-KR" sz="1400" smtClean="0">
                <a:solidFill>
                  <a:schemeClr val="bg1"/>
                </a:solidFill>
              </a:rPr>
              <a:t>)</a:t>
            </a:r>
            <a:r>
              <a:rPr lang="ko-KR" altLang="en-US" sz="1400" smtClean="0">
                <a:solidFill>
                  <a:schemeClr val="bg1"/>
                </a:solidFill>
              </a:rPr>
              <a:t>는 레일에서 벗어 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 </a:t>
            </a:r>
            <a:r>
              <a:rPr lang="en-US" altLang="ko-KR" sz="1400" smtClean="0">
                <a:solidFill>
                  <a:schemeClr val="bg1"/>
                </a:solidFill>
              </a:rPr>
              <a:t> </a:t>
            </a:r>
            <a:r>
              <a:rPr lang="ko-KR" altLang="en-US" sz="1400" smtClean="0">
                <a:solidFill>
                  <a:schemeClr val="bg1"/>
                </a:solidFill>
              </a:rPr>
              <a:t>날 수 없다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805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6524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chemeClr val="accent6"/>
          </a:solidFill>
        </p:spPr>
        <p:txBody>
          <a:bodyPr/>
          <a:lstStyle/>
          <a:p>
            <a:pPr algn="l"/>
            <a:r>
              <a:rPr lang="ko-KR" altLang="en-US" smtClean="0">
                <a:solidFill>
                  <a:schemeClr val="bg1"/>
                </a:solidFill>
              </a:rPr>
              <a:t>대구간</a:t>
            </a:r>
            <a:r>
              <a:rPr lang="en-US" altLang="ko-KR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1F2926B-0702-4786-A749-10128EC45876}"/>
              </a:ext>
            </a:extLst>
          </p:cNvPr>
          <p:cNvSpPr txBox="1"/>
          <p:nvPr/>
        </p:nvSpPr>
        <p:spPr>
          <a:xfrm>
            <a:off x="3131839" y="4293096"/>
            <a:ext cx="5453959" cy="2369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bg1"/>
                </a:solidFill>
              </a:rPr>
              <a:t>대분위 명칭 </a:t>
            </a:r>
            <a:r>
              <a:rPr lang="en-US" altLang="ko-KR" sz="2400" smtClean="0">
                <a:solidFill>
                  <a:schemeClr val="bg1"/>
                </a:solidFill>
              </a:rPr>
              <a:t>- </a:t>
            </a:r>
            <a:r>
              <a:rPr lang="ko-KR" altLang="en-US" sz="2400" smtClean="0">
                <a:solidFill>
                  <a:schemeClr val="bg1"/>
                </a:solidFill>
              </a:rPr>
              <a:t>붕괴</a:t>
            </a:r>
            <a:endParaRPr lang="en-US" altLang="ko-KR" sz="2400" smtClean="0">
              <a:solidFill>
                <a:schemeClr val="bg1"/>
              </a:solidFill>
            </a:endParaRPr>
          </a:p>
          <a:p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공간적 배경 </a:t>
            </a:r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나무 속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시간적 배경 </a:t>
            </a:r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새벽 </a:t>
            </a:r>
            <a:r>
              <a:rPr lang="en-US" altLang="ko-KR" sz="1400" smtClean="0">
                <a:solidFill>
                  <a:schemeClr val="bg1"/>
                </a:solidFill>
              </a:rPr>
              <a:t>-&gt; </a:t>
            </a:r>
            <a:r>
              <a:rPr lang="ko-KR" altLang="en-US" sz="1400" smtClean="0">
                <a:solidFill>
                  <a:schemeClr val="bg1"/>
                </a:solidFill>
              </a:rPr>
              <a:t>일출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그래픽 컨셉 </a:t>
            </a:r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야광색으로 빛나는 버섯과 풀이자라는 나무 속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이벤트 </a:t>
            </a:r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몬스터 구역 다리를 건너면 몬스터들이 캐릭터를 발견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이벤트</a:t>
            </a:r>
            <a:r>
              <a:rPr lang="en-US" altLang="ko-KR" sz="1400" smtClean="0">
                <a:solidFill>
                  <a:schemeClr val="bg1"/>
                </a:solidFill>
              </a:rPr>
              <a:t>2  - </a:t>
            </a:r>
            <a:r>
              <a:rPr lang="ko-KR" altLang="en-US" sz="1200" smtClean="0">
                <a:solidFill>
                  <a:schemeClr val="bg1"/>
                </a:solidFill>
              </a:rPr>
              <a:t>몬스터 구역끝에 도착할때 화면이 크게 흔들리며 몬스터들이 도망감</a:t>
            </a:r>
            <a:endParaRPr lang="en-US" altLang="ko-KR" sz="12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특징</a:t>
            </a:r>
            <a:r>
              <a:rPr lang="en-US" altLang="ko-KR" sz="1400" smtClean="0">
                <a:solidFill>
                  <a:schemeClr val="bg1"/>
                </a:solidFill>
              </a:rPr>
              <a:t> - </a:t>
            </a:r>
            <a:r>
              <a:rPr lang="ko-KR" altLang="en-US" sz="1400" smtClean="0">
                <a:solidFill>
                  <a:schemeClr val="bg1"/>
                </a:solidFill>
              </a:rPr>
              <a:t>몬스터라는 움직이는 장애물이 생김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플레이 타임 </a:t>
            </a:r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소분위별 </a:t>
            </a:r>
            <a:r>
              <a:rPr lang="en-US" altLang="ko-KR" sz="1400" smtClean="0">
                <a:solidFill>
                  <a:schemeClr val="bg1"/>
                </a:solidFill>
              </a:rPr>
              <a:t>25~40</a:t>
            </a:r>
            <a:r>
              <a:rPr lang="ko-KR" altLang="en-US" sz="1400" smtClean="0">
                <a:solidFill>
                  <a:schemeClr val="bg1"/>
                </a:solidFill>
              </a:rPr>
              <a:t>초 </a:t>
            </a:r>
            <a:r>
              <a:rPr lang="en-US" altLang="ko-KR" sz="1400" smtClean="0">
                <a:solidFill>
                  <a:schemeClr val="bg1"/>
                </a:solidFill>
              </a:rPr>
              <a:t>(</a:t>
            </a:r>
            <a:r>
              <a:rPr lang="ko-KR" altLang="en-US" sz="1400" smtClean="0">
                <a:solidFill>
                  <a:schemeClr val="bg1"/>
                </a:solidFill>
              </a:rPr>
              <a:t>대분위 </a:t>
            </a:r>
            <a:r>
              <a:rPr lang="en-US" altLang="ko-KR" sz="1400">
                <a:solidFill>
                  <a:schemeClr val="bg1"/>
                </a:solidFill>
              </a:rPr>
              <a:t>3</a:t>
            </a:r>
            <a:r>
              <a:rPr lang="en-US" altLang="ko-KR" sz="1400" smtClean="0">
                <a:solidFill>
                  <a:schemeClr val="bg1"/>
                </a:solidFill>
              </a:rPr>
              <a:t>~ 5</a:t>
            </a:r>
            <a:r>
              <a:rPr lang="ko-KR" altLang="en-US" sz="1400" smtClean="0">
                <a:solidFill>
                  <a:schemeClr val="bg1"/>
                </a:solidFill>
              </a:rPr>
              <a:t>분</a:t>
            </a:r>
            <a:r>
              <a:rPr lang="en-US" altLang="ko-KR" sz="1400" smtClean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7722" y="4293096"/>
            <a:ext cx="2398094" cy="240065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소분위</a:t>
            </a:r>
            <a:endParaRPr lang="en-US" altLang="ko-KR" dirty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1 </a:t>
            </a:r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붕괴의 전조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굴러오는 </a:t>
            </a:r>
            <a:r>
              <a:rPr lang="ko-KR" altLang="en-US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바위</a:t>
            </a:r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3 </a:t>
            </a:r>
            <a:r>
              <a:rPr lang="en-US" altLang="ko-KR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흔들리는 교각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4 -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유적 지하</a:t>
            </a:r>
            <a:endParaRPr lang="en-US" altLang="ko-KR" sz="140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endParaRPr lang="en-US" altLang="ko-KR" sz="1400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endParaRPr lang="en-US" altLang="ko-KR" sz="1400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endParaRPr lang="en-US" altLang="ko-KR" sz="140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872" y="1247056"/>
            <a:ext cx="6876256" cy="2755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8361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4869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rgbClr val="FF0000"/>
          </a:solidFill>
          <a:ln>
            <a:noFill/>
          </a:ln>
        </p:spPr>
        <p:txBody>
          <a:bodyPr/>
          <a:lstStyle/>
          <a:p>
            <a:pPr algn="l"/>
            <a:r>
              <a:rPr lang="ko-KR" altLang="en-US" smtClean="0">
                <a:solidFill>
                  <a:schemeClr val="bg1"/>
                </a:solidFill>
              </a:rPr>
              <a:t>대구간</a:t>
            </a:r>
            <a:r>
              <a:rPr lang="en-US" altLang="ko-KR" smtClean="0">
                <a:solidFill>
                  <a:schemeClr val="bg1"/>
                </a:solidFill>
              </a:rPr>
              <a:t>1 &gt; </a:t>
            </a:r>
            <a:r>
              <a:rPr lang="ko-KR" altLang="en-US" smtClean="0">
                <a:solidFill>
                  <a:schemeClr val="bg1"/>
                </a:solidFill>
              </a:rPr>
              <a:t>소구간</a:t>
            </a:r>
            <a:r>
              <a:rPr lang="en-US" altLang="ko-KR" smtClean="0">
                <a:solidFill>
                  <a:schemeClr val="bg1"/>
                </a:solidFill>
              </a:rPr>
              <a:t>1 &gt; </a:t>
            </a:r>
            <a:r>
              <a:rPr lang="ko-KR" altLang="en-US" smtClean="0">
                <a:solidFill>
                  <a:schemeClr val="bg1"/>
                </a:solidFill>
              </a:rPr>
              <a:t>타일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cxnSp>
        <p:nvCxnSpPr>
          <p:cNvPr id="4" name="직선 연결선 3"/>
          <p:cNvCxnSpPr>
            <a:stCxn id="12" idx="1"/>
            <a:endCxn id="12" idx="3"/>
          </p:cNvCxnSpPr>
          <p:nvPr/>
        </p:nvCxnSpPr>
        <p:spPr>
          <a:xfrm>
            <a:off x="0" y="3903345"/>
            <a:ext cx="9144000" cy="0"/>
          </a:xfrm>
          <a:prstGeom prst="line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627" name="Picture 3" descr="C:\Users\ooo\Desktop\626588242c97ec2adcd4d279aaebe73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34" y="1196752"/>
            <a:ext cx="2438400" cy="2438400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C:\Users\ooo\Desktop\491032170c6648fe545f816d46f67e1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34" y="4166462"/>
            <a:ext cx="2438400" cy="2448272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843808" y="1188403"/>
            <a:ext cx="1366242" cy="40011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chemeClr val="bg1"/>
                </a:solidFill>
              </a:rPr>
              <a:t>바닥 </a:t>
            </a:r>
            <a:r>
              <a:rPr lang="en-US" altLang="ko-KR" sz="2000" b="1" smtClean="0">
                <a:solidFill>
                  <a:schemeClr val="bg1"/>
                </a:solidFill>
              </a:rPr>
              <a:t>- </a:t>
            </a:r>
            <a:r>
              <a:rPr lang="ko-KR" altLang="en-US" sz="2000" b="1" smtClean="0">
                <a:solidFill>
                  <a:schemeClr val="bg1"/>
                </a:solidFill>
              </a:rPr>
              <a:t>풀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43808" y="4166462"/>
            <a:ext cx="1366242" cy="40011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chemeClr val="bg1"/>
                </a:solidFill>
              </a:rPr>
              <a:t>벽 </a:t>
            </a:r>
            <a:r>
              <a:rPr lang="en-US" altLang="ko-KR" sz="2000" b="1" smtClean="0">
                <a:solidFill>
                  <a:schemeClr val="bg1"/>
                </a:solidFill>
              </a:rPr>
              <a:t>- </a:t>
            </a:r>
            <a:r>
              <a:rPr lang="ko-KR" altLang="en-US" sz="2000" b="1" smtClean="0">
                <a:solidFill>
                  <a:schemeClr val="bg1"/>
                </a:solidFill>
              </a:rPr>
              <a:t>바위</a:t>
            </a:r>
          </a:p>
        </p:txBody>
      </p:sp>
      <p:cxnSp>
        <p:nvCxnSpPr>
          <p:cNvPr id="8" name="직선 연결선 7"/>
          <p:cNvCxnSpPr>
            <a:stCxn id="2" idx="2"/>
          </p:cNvCxnSpPr>
          <p:nvPr/>
        </p:nvCxnSpPr>
        <p:spPr>
          <a:xfrm>
            <a:off x="4572000" y="980728"/>
            <a:ext cx="0" cy="5877272"/>
          </a:xfrm>
          <a:prstGeom prst="line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3" descr="C:\Users\ooo\Desktop\eed88b9d3c3adbfd62d0b9b178efa81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196752"/>
            <a:ext cx="2448272" cy="2448272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391225" y="1175193"/>
            <a:ext cx="1656184" cy="40011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chemeClr val="bg1"/>
                </a:solidFill>
              </a:rPr>
              <a:t>바닥 </a:t>
            </a:r>
            <a:r>
              <a:rPr lang="en-US" altLang="ko-KR" sz="2000" b="1" smtClean="0">
                <a:solidFill>
                  <a:schemeClr val="bg1"/>
                </a:solidFill>
              </a:rPr>
              <a:t>- </a:t>
            </a:r>
            <a:r>
              <a:rPr lang="ko-KR" altLang="en-US" sz="2000" b="1" smtClean="0">
                <a:solidFill>
                  <a:schemeClr val="bg1"/>
                </a:solidFill>
              </a:rPr>
              <a:t>바위</a:t>
            </a:r>
          </a:p>
        </p:txBody>
      </p:sp>
    </p:spTree>
    <p:extLst>
      <p:ext uri="{BB962C8B-B14F-4D97-AF65-F5344CB8AC3E}">
        <p14:creationId xmlns:p14="http://schemas.microsoft.com/office/powerpoint/2010/main" val="32762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4869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chemeClr val="accent6"/>
          </a:solidFill>
          <a:ln>
            <a:noFill/>
          </a:ln>
        </p:spPr>
        <p:txBody>
          <a:bodyPr/>
          <a:lstStyle/>
          <a:p>
            <a:pPr algn="l"/>
            <a:r>
              <a:rPr lang="ko-KR" altLang="en-US" smtClean="0">
                <a:solidFill>
                  <a:schemeClr val="bg1"/>
                </a:solidFill>
              </a:rPr>
              <a:t>대구간</a:t>
            </a:r>
            <a:r>
              <a:rPr lang="en-US" altLang="ko-KR" smtClean="0">
                <a:solidFill>
                  <a:schemeClr val="bg1"/>
                </a:solidFill>
              </a:rPr>
              <a:t>3 &gt; </a:t>
            </a:r>
            <a:r>
              <a:rPr lang="ko-KR" altLang="en-US" smtClean="0">
                <a:solidFill>
                  <a:schemeClr val="bg1"/>
                </a:solidFill>
              </a:rPr>
              <a:t>소구간</a:t>
            </a:r>
            <a:r>
              <a:rPr lang="en-US" altLang="ko-KR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1F2926B-0702-4786-A749-10128EC45876}"/>
              </a:ext>
            </a:extLst>
          </p:cNvPr>
          <p:cNvSpPr txBox="1"/>
          <p:nvPr/>
        </p:nvSpPr>
        <p:spPr>
          <a:xfrm>
            <a:off x="357787" y="4725144"/>
            <a:ext cx="8428424" cy="19697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bg1"/>
                </a:solidFill>
              </a:rPr>
              <a:t>소분위 명칭 </a:t>
            </a:r>
            <a:r>
              <a:rPr lang="en-US" altLang="ko-KR" sz="2400" smtClean="0">
                <a:solidFill>
                  <a:schemeClr val="bg1"/>
                </a:solidFill>
              </a:rPr>
              <a:t>- </a:t>
            </a:r>
            <a:r>
              <a:rPr lang="ko-KR" altLang="en-US" sz="2400" smtClean="0">
                <a:solidFill>
                  <a:schemeClr val="bg1"/>
                </a:solidFill>
              </a:rPr>
              <a:t>홀</a:t>
            </a:r>
            <a:endParaRPr lang="en-US" altLang="ko-KR" sz="2400" smtClean="0">
              <a:solidFill>
                <a:schemeClr val="bg1"/>
              </a:solidFill>
            </a:endParaRPr>
          </a:p>
          <a:p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진행 배경 컨셉 </a:t>
            </a:r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유적지 속에 존재하는 함정들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진행 방식 </a:t>
            </a:r>
            <a:r>
              <a:rPr lang="en-US" altLang="ko-KR" sz="1400" smtClean="0">
                <a:solidFill>
                  <a:schemeClr val="bg1"/>
                </a:solidFill>
              </a:rPr>
              <a:t>-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시작지점</a:t>
            </a:r>
            <a:endParaRPr lang="en-US" altLang="ko-KR" sz="1400" smtClean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>
                <a:solidFill>
                  <a:schemeClr val="bg1"/>
                </a:solidFill>
              </a:rPr>
              <a:t>발판을 밟으면 윗층이 점점 내려오며 끝까지 내려왔을때 밑에있으면 즉사 </a:t>
            </a:r>
            <a:endParaRPr lang="en-US" altLang="ko-KR" sz="1400" smtClean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윗층이 다내려오면 </a:t>
            </a:r>
            <a:r>
              <a:rPr lang="ko-KR" altLang="en-US" sz="1400">
                <a:solidFill>
                  <a:schemeClr val="bg1"/>
                </a:solidFill>
              </a:rPr>
              <a:t>굴러오는 바위가 굴러온다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튜토리얼 </a:t>
            </a:r>
            <a:r>
              <a:rPr lang="en-US" altLang="ko-KR" sz="1400" smtClean="0">
                <a:solidFill>
                  <a:schemeClr val="bg1"/>
                </a:solidFill>
              </a:rPr>
              <a:t>&gt; </a:t>
            </a:r>
            <a:r>
              <a:rPr lang="ko-KR" altLang="en-US" sz="1400" smtClean="0">
                <a:solidFill>
                  <a:schemeClr val="bg1"/>
                </a:solidFill>
              </a:rPr>
              <a:t>화염기둥과 독가스</a:t>
            </a:r>
            <a:endParaRPr lang="en-US" altLang="ko-KR" sz="1400" smtClean="0">
              <a:solidFill>
                <a:schemeClr val="bg1"/>
              </a:solidFill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30" y="1124743"/>
            <a:ext cx="8206939" cy="350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925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50947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chemeClr val="accent6"/>
          </a:solidFill>
          <a:ln>
            <a:noFill/>
          </a:ln>
        </p:spPr>
        <p:txBody>
          <a:bodyPr/>
          <a:lstStyle/>
          <a:p>
            <a:pPr algn="l"/>
            <a:r>
              <a:rPr lang="ko-KR" altLang="en-US" smtClean="0">
                <a:solidFill>
                  <a:schemeClr val="bg1"/>
                </a:solidFill>
              </a:rPr>
              <a:t>대구간</a:t>
            </a:r>
            <a:r>
              <a:rPr lang="en-US" altLang="ko-KR">
                <a:solidFill>
                  <a:schemeClr val="bg1"/>
                </a:solidFill>
              </a:rPr>
              <a:t>3</a:t>
            </a:r>
            <a:r>
              <a:rPr lang="en-US" altLang="ko-KR" smtClean="0">
                <a:solidFill>
                  <a:schemeClr val="bg1"/>
                </a:solidFill>
              </a:rPr>
              <a:t> </a:t>
            </a:r>
            <a:r>
              <a:rPr lang="en-US" altLang="ko-KR" smtClean="0">
                <a:solidFill>
                  <a:schemeClr val="bg1"/>
                </a:solidFill>
              </a:rPr>
              <a:t>&gt; </a:t>
            </a:r>
            <a:r>
              <a:rPr lang="ko-KR" altLang="en-US" smtClean="0">
                <a:solidFill>
                  <a:schemeClr val="bg1"/>
                </a:solidFill>
              </a:rPr>
              <a:t>소구간</a:t>
            </a:r>
            <a:r>
              <a:rPr lang="en-US" altLang="ko-KR">
                <a:solidFill>
                  <a:schemeClr val="bg1"/>
                </a:solidFill>
              </a:rPr>
              <a:t>1</a:t>
            </a:r>
            <a:r>
              <a:rPr lang="en-US" altLang="ko-KR" smtClean="0">
                <a:solidFill>
                  <a:schemeClr val="bg1"/>
                </a:solidFill>
              </a:rPr>
              <a:t> </a:t>
            </a:r>
            <a:r>
              <a:rPr lang="en-US" altLang="ko-KR" smtClean="0">
                <a:solidFill>
                  <a:schemeClr val="bg1"/>
                </a:solidFill>
              </a:rPr>
              <a:t>&gt; </a:t>
            </a:r>
            <a:r>
              <a:rPr lang="ko-KR" altLang="en-US" smtClean="0">
                <a:solidFill>
                  <a:schemeClr val="bg1"/>
                </a:solidFill>
              </a:rPr>
              <a:t>함</a:t>
            </a:r>
            <a:r>
              <a:rPr lang="ko-KR" altLang="en-US">
                <a:solidFill>
                  <a:schemeClr val="bg1"/>
                </a:solidFill>
              </a:rPr>
              <a:t>정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32634" y="1203764"/>
            <a:ext cx="5544616" cy="455509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chemeClr val="bg1"/>
                </a:solidFill>
              </a:rPr>
              <a:t>함정 </a:t>
            </a:r>
            <a:r>
              <a:rPr lang="en-US" altLang="ko-KR" sz="2000" b="1" smtClean="0">
                <a:solidFill>
                  <a:schemeClr val="bg1"/>
                </a:solidFill>
              </a:rPr>
              <a:t>- </a:t>
            </a:r>
            <a:r>
              <a:rPr lang="ko-KR" altLang="en-US" sz="2000" b="1" smtClean="0">
                <a:solidFill>
                  <a:schemeClr val="bg1"/>
                </a:solidFill>
              </a:rPr>
              <a:t>낙석</a:t>
            </a:r>
            <a:endParaRPr lang="ko-KR" altLang="en-US" sz="2000" b="1" smtClean="0">
              <a:solidFill>
                <a:schemeClr val="bg1"/>
              </a:solidFill>
            </a:endParaRPr>
          </a:p>
          <a:p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b="1" smtClean="0">
                <a:solidFill>
                  <a:schemeClr val="bg1"/>
                </a:solidFill>
              </a:rPr>
              <a:t>그래</a:t>
            </a:r>
            <a:r>
              <a:rPr lang="ko-KR" altLang="en-US" b="1">
                <a:solidFill>
                  <a:schemeClr val="bg1"/>
                </a:solidFill>
              </a:rPr>
              <a:t>픽</a:t>
            </a:r>
            <a:r>
              <a:rPr lang="ko-KR" altLang="en-US" b="1" smtClean="0">
                <a:solidFill>
                  <a:schemeClr val="bg1"/>
                </a:solidFill>
              </a:rPr>
              <a:t> </a:t>
            </a:r>
            <a:r>
              <a:rPr lang="ko-KR" altLang="en-US" b="1">
                <a:solidFill>
                  <a:schemeClr val="bg1"/>
                </a:solidFill>
              </a:rPr>
              <a:t>속성</a:t>
            </a:r>
            <a:endParaRPr lang="en-US" altLang="ko-KR" b="1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&gt;</a:t>
            </a:r>
            <a:r>
              <a:rPr lang="en-US" altLang="ko-KR" sz="1400" smtClean="0">
                <a:solidFill>
                  <a:schemeClr val="bg1"/>
                </a:solidFill>
              </a:rPr>
              <a:t> </a:t>
            </a:r>
            <a:r>
              <a:rPr lang="ko-KR" altLang="en-US" sz="1400" smtClean="0">
                <a:solidFill>
                  <a:schemeClr val="bg1"/>
                </a:solidFill>
              </a:rPr>
              <a:t>작동 전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작동 전에는 작동 지점에 그림자가 있다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&gt; </a:t>
            </a:r>
            <a:r>
              <a:rPr lang="ko-KR" altLang="en-US" sz="1400" smtClean="0">
                <a:solidFill>
                  <a:schemeClr val="bg1"/>
                </a:solidFill>
              </a:rPr>
              <a:t>작동 후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안</a:t>
            </a:r>
            <a:r>
              <a:rPr lang="en-US" altLang="ko-KR" sz="1400" smtClean="0">
                <a:solidFill>
                  <a:schemeClr val="bg1"/>
                </a:solidFill>
              </a:rPr>
              <a:t>1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작동되면 해당 위치의 그림자가 점점 커진다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그림자가 일정 크기가 되면 위에서 부터 돌이 빠르게 떨어진다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400" smtClean="0">
                <a:solidFill>
                  <a:schemeClr val="bg1"/>
                </a:solidFill>
              </a:rPr>
              <a:t>안</a:t>
            </a:r>
            <a:r>
              <a:rPr lang="en-US" altLang="ko-KR" sz="1400" smtClean="0">
                <a:solidFill>
                  <a:schemeClr val="bg1"/>
                </a:solidFill>
              </a:rPr>
              <a:t>2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작동되면 그림자의 </a:t>
            </a:r>
            <a:r>
              <a:rPr lang="en-US" altLang="ko-KR" sz="1400" smtClean="0">
                <a:solidFill>
                  <a:schemeClr val="bg1"/>
                </a:solidFill>
              </a:rPr>
              <a:t>y</a:t>
            </a:r>
            <a:r>
              <a:rPr lang="ko-KR" altLang="en-US" sz="1400" smtClean="0">
                <a:solidFill>
                  <a:schemeClr val="bg1"/>
                </a:solidFill>
              </a:rPr>
              <a:t>축 바로 위의 천장의 일부분이 흔들린다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일전 흔들림후 흔들리던 바위가 밑으로 빠르게 떨어진다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  <a:endParaRPr lang="en-US" altLang="ko-KR" sz="1400" smtClean="0">
              <a:solidFill>
                <a:schemeClr val="bg1"/>
              </a:solidFill>
            </a:endParaRPr>
          </a:p>
          <a:p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b="1" smtClean="0">
                <a:solidFill>
                  <a:schemeClr val="bg1"/>
                </a:solidFill>
              </a:rPr>
              <a:t>시스템 속성</a:t>
            </a:r>
            <a:endParaRPr lang="en-US" altLang="ko-KR" sz="1400" b="1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바</a:t>
            </a:r>
            <a:r>
              <a:rPr lang="ko-KR" altLang="en-US" sz="1400">
                <a:solidFill>
                  <a:schemeClr val="bg1"/>
                </a:solidFill>
              </a:rPr>
              <a:t>위</a:t>
            </a:r>
            <a:r>
              <a:rPr lang="ko-KR" altLang="en-US" sz="1400" smtClean="0">
                <a:solidFill>
                  <a:schemeClr val="bg1"/>
                </a:solidFill>
              </a:rPr>
              <a:t>에 </a:t>
            </a:r>
            <a:r>
              <a:rPr lang="ko-KR" altLang="en-US" sz="1400">
                <a:solidFill>
                  <a:schemeClr val="bg1"/>
                </a:solidFill>
              </a:rPr>
              <a:t>접촉된 플레이어는 피해를 입는다</a:t>
            </a:r>
            <a:r>
              <a:rPr lang="en-US" altLang="ko-KR" sz="1400">
                <a:solidFill>
                  <a:schemeClr val="bg1"/>
                </a:solidFill>
              </a:rPr>
              <a:t>.(</a:t>
            </a:r>
            <a:r>
              <a:rPr lang="ko-KR" altLang="en-US" sz="1400">
                <a:solidFill>
                  <a:schemeClr val="bg1"/>
                </a:solidFill>
              </a:rPr>
              <a:t>생명력</a:t>
            </a:r>
            <a:r>
              <a:rPr lang="en-US" altLang="ko-KR" sz="1400" smtClean="0">
                <a:solidFill>
                  <a:schemeClr val="bg1"/>
                </a:solidFill>
              </a:rPr>
              <a:t>)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이 함정은 </a:t>
            </a:r>
            <a:r>
              <a:rPr lang="en-US" altLang="ko-KR" sz="1400">
                <a:solidFill>
                  <a:schemeClr val="bg1"/>
                </a:solidFill>
              </a:rPr>
              <a:t>1</a:t>
            </a:r>
            <a:r>
              <a:rPr lang="ko-KR" altLang="en-US" sz="1400">
                <a:solidFill>
                  <a:schemeClr val="bg1"/>
                </a:solidFill>
              </a:rPr>
              <a:t>회용이다</a:t>
            </a:r>
            <a:r>
              <a:rPr lang="en-US" altLang="ko-KR" sz="1400">
                <a:solidFill>
                  <a:schemeClr val="bg1"/>
                </a:solidFill>
              </a:rPr>
              <a:t>. (</a:t>
            </a:r>
            <a:r>
              <a:rPr lang="ko-KR" altLang="en-US" sz="1400">
                <a:solidFill>
                  <a:schemeClr val="bg1"/>
                </a:solidFill>
              </a:rPr>
              <a:t>작동하고 나면 </a:t>
            </a:r>
            <a:r>
              <a:rPr lang="ko-KR" altLang="en-US" sz="1400">
                <a:solidFill>
                  <a:schemeClr val="bg1"/>
                </a:solidFill>
              </a:rPr>
              <a:t>사라짐</a:t>
            </a:r>
            <a:r>
              <a:rPr lang="en-US" altLang="ko-KR" sz="1400" smtClean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이 함정은 작동되고 난 후 일정시간 후에 작동된다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이 함정은 작동하면 작동되는 위치의 </a:t>
            </a:r>
            <a:r>
              <a:rPr lang="en-US" altLang="ko-KR" sz="1400">
                <a:solidFill>
                  <a:schemeClr val="bg1"/>
                </a:solidFill>
              </a:rPr>
              <a:t>y</a:t>
            </a:r>
            <a:r>
              <a:rPr lang="ko-KR" altLang="en-US" sz="1400">
                <a:solidFill>
                  <a:schemeClr val="bg1"/>
                </a:solidFill>
              </a:rPr>
              <a:t>축 밑으로 떨어진다</a:t>
            </a:r>
            <a:r>
              <a:rPr lang="en-US" altLang="ko-KR" sz="140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이 </a:t>
            </a:r>
            <a:r>
              <a:rPr lang="ko-KR" altLang="en-US" sz="1400">
                <a:solidFill>
                  <a:schemeClr val="bg1"/>
                </a:solidFill>
              </a:rPr>
              <a:t>함정은 </a:t>
            </a:r>
            <a:r>
              <a:rPr lang="ko-KR" altLang="en-US" sz="1400" smtClean="0">
                <a:solidFill>
                  <a:schemeClr val="bg1"/>
                </a:solidFill>
              </a:rPr>
              <a:t>작동 지점</a:t>
            </a:r>
            <a:r>
              <a:rPr lang="en-US" altLang="ko-KR" sz="1400" smtClean="0">
                <a:solidFill>
                  <a:schemeClr val="bg1"/>
                </a:solidFill>
              </a:rPr>
              <a:t>(</a:t>
            </a:r>
            <a:r>
              <a:rPr lang="ko-KR" altLang="en-US" sz="1400" smtClean="0">
                <a:solidFill>
                  <a:schemeClr val="bg1"/>
                </a:solidFill>
              </a:rPr>
              <a:t>그림자</a:t>
            </a:r>
            <a:r>
              <a:rPr lang="en-US" altLang="ko-KR" sz="1400" smtClean="0">
                <a:solidFill>
                  <a:schemeClr val="bg1"/>
                </a:solidFill>
              </a:rPr>
              <a:t>)</a:t>
            </a:r>
            <a:r>
              <a:rPr lang="ko-KR" altLang="en-US" sz="1400" smtClean="0">
                <a:solidFill>
                  <a:schemeClr val="bg1"/>
                </a:solidFill>
              </a:rPr>
              <a:t>에 캐릭터가 도착하면 작동한다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  <a:endParaRPr lang="en-US" altLang="ko-KR" sz="1400">
              <a:solidFill>
                <a:schemeClr val="bg1"/>
              </a:solidFill>
            </a:endParaRPr>
          </a:p>
        </p:txBody>
      </p:sp>
      <p:pic>
        <p:nvPicPr>
          <p:cNvPr id="13" name="Picture 2" descr="falling rock에 대한 이미지 검색결과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13" y="1203764"/>
            <a:ext cx="2880320" cy="2059546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31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4869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chemeClr val="accent6"/>
          </a:solidFill>
          <a:ln>
            <a:noFill/>
          </a:ln>
        </p:spPr>
        <p:txBody>
          <a:bodyPr/>
          <a:lstStyle/>
          <a:p>
            <a:pPr algn="l"/>
            <a:r>
              <a:rPr lang="ko-KR" altLang="en-US" smtClean="0">
                <a:solidFill>
                  <a:schemeClr val="bg1"/>
                </a:solidFill>
              </a:rPr>
              <a:t>대구간</a:t>
            </a:r>
            <a:r>
              <a:rPr lang="en-US" altLang="ko-KR" smtClean="0">
                <a:solidFill>
                  <a:schemeClr val="bg1"/>
                </a:solidFill>
              </a:rPr>
              <a:t>3 &gt; </a:t>
            </a:r>
            <a:r>
              <a:rPr lang="ko-KR" altLang="en-US" smtClean="0">
                <a:solidFill>
                  <a:schemeClr val="bg1"/>
                </a:solidFill>
              </a:rPr>
              <a:t>소구간</a:t>
            </a:r>
            <a:r>
              <a:rPr lang="en-US" altLang="ko-KR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1F2926B-0702-4786-A749-10128EC45876}"/>
              </a:ext>
            </a:extLst>
          </p:cNvPr>
          <p:cNvSpPr txBox="1"/>
          <p:nvPr/>
        </p:nvSpPr>
        <p:spPr>
          <a:xfrm>
            <a:off x="357787" y="4725144"/>
            <a:ext cx="8428424" cy="19697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bg1"/>
                </a:solidFill>
              </a:rPr>
              <a:t>소분위 명칭 </a:t>
            </a:r>
            <a:r>
              <a:rPr lang="en-US" altLang="ko-KR" sz="2400" smtClean="0">
                <a:solidFill>
                  <a:schemeClr val="bg1"/>
                </a:solidFill>
              </a:rPr>
              <a:t>- </a:t>
            </a:r>
            <a:r>
              <a:rPr lang="ko-KR" altLang="en-US" sz="2400" smtClean="0">
                <a:solidFill>
                  <a:schemeClr val="bg1"/>
                </a:solidFill>
              </a:rPr>
              <a:t>홀</a:t>
            </a:r>
            <a:endParaRPr lang="en-US" altLang="ko-KR" sz="2400" smtClean="0">
              <a:solidFill>
                <a:schemeClr val="bg1"/>
              </a:solidFill>
            </a:endParaRPr>
          </a:p>
          <a:p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진행 배경 컨셉 </a:t>
            </a:r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유적지 속에 존재하는 함정들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진행 방식 </a:t>
            </a:r>
            <a:r>
              <a:rPr lang="en-US" altLang="ko-KR" sz="1400" smtClean="0">
                <a:solidFill>
                  <a:schemeClr val="bg1"/>
                </a:solidFill>
              </a:rPr>
              <a:t>-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시작지점</a:t>
            </a:r>
            <a:endParaRPr lang="en-US" altLang="ko-KR" sz="1400" smtClean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>
                <a:solidFill>
                  <a:schemeClr val="bg1"/>
                </a:solidFill>
              </a:rPr>
              <a:t>발판을 밟으면 윗층이 점점 내려오며 끝까지 내려왔을때 밑에있으면 즉사 </a:t>
            </a:r>
            <a:endParaRPr lang="en-US" altLang="ko-KR" sz="1400" smtClean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윗층이 다내려오면 </a:t>
            </a:r>
            <a:r>
              <a:rPr lang="ko-KR" altLang="en-US" sz="1400">
                <a:solidFill>
                  <a:schemeClr val="bg1"/>
                </a:solidFill>
              </a:rPr>
              <a:t>굴러오는 바위가 굴러온다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튜토리얼 </a:t>
            </a:r>
            <a:r>
              <a:rPr lang="en-US" altLang="ko-KR" sz="1400" smtClean="0">
                <a:solidFill>
                  <a:schemeClr val="bg1"/>
                </a:solidFill>
              </a:rPr>
              <a:t>&gt; </a:t>
            </a:r>
            <a:r>
              <a:rPr lang="ko-KR" altLang="en-US" sz="1400" smtClean="0">
                <a:solidFill>
                  <a:schemeClr val="bg1"/>
                </a:solidFill>
              </a:rPr>
              <a:t>화염기둥과 독가스</a:t>
            </a:r>
            <a:endParaRPr lang="en-US" altLang="ko-KR" sz="1400" smtClean="0">
              <a:solidFill>
                <a:schemeClr val="bg1"/>
              </a:solidFill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1" y="1124744"/>
            <a:ext cx="7661816" cy="3414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639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4869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chemeClr val="accent6"/>
          </a:solidFill>
          <a:ln>
            <a:noFill/>
          </a:ln>
        </p:spPr>
        <p:txBody>
          <a:bodyPr/>
          <a:lstStyle/>
          <a:p>
            <a:pPr algn="l"/>
            <a:r>
              <a:rPr lang="ko-KR" altLang="en-US" smtClean="0">
                <a:solidFill>
                  <a:schemeClr val="bg1"/>
                </a:solidFill>
              </a:rPr>
              <a:t>대구간</a:t>
            </a:r>
            <a:r>
              <a:rPr lang="en-US" altLang="ko-KR" smtClean="0">
                <a:solidFill>
                  <a:schemeClr val="bg1"/>
                </a:solidFill>
              </a:rPr>
              <a:t>3 &gt; </a:t>
            </a:r>
            <a:r>
              <a:rPr lang="ko-KR" altLang="en-US" smtClean="0">
                <a:solidFill>
                  <a:schemeClr val="bg1"/>
                </a:solidFill>
              </a:rPr>
              <a:t>소구간</a:t>
            </a:r>
            <a:r>
              <a:rPr lang="en-US" altLang="ko-KR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1F2926B-0702-4786-A749-10128EC45876}"/>
              </a:ext>
            </a:extLst>
          </p:cNvPr>
          <p:cNvSpPr txBox="1"/>
          <p:nvPr/>
        </p:nvSpPr>
        <p:spPr>
          <a:xfrm>
            <a:off x="357787" y="4725144"/>
            <a:ext cx="8428424" cy="19697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bg1"/>
                </a:solidFill>
              </a:rPr>
              <a:t>소분위 명칭 </a:t>
            </a:r>
            <a:r>
              <a:rPr lang="en-US" altLang="ko-KR" sz="2400" smtClean="0">
                <a:solidFill>
                  <a:schemeClr val="bg1"/>
                </a:solidFill>
              </a:rPr>
              <a:t>- </a:t>
            </a:r>
            <a:r>
              <a:rPr lang="ko-KR" altLang="en-US" sz="2400" smtClean="0">
                <a:solidFill>
                  <a:schemeClr val="bg1"/>
                </a:solidFill>
              </a:rPr>
              <a:t>홀</a:t>
            </a:r>
            <a:endParaRPr lang="en-US" altLang="ko-KR" sz="2400" smtClean="0">
              <a:solidFill>
                <a:schemeClr val="bg1"/>
              </a:solidFill>
            </a:endParaRPr>
          </a:p>
          <a:p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진행 배경 컨셉 </a:t>
            </a:r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유적지 속에 존재하는 함정들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진행 방식 </a:t>
            </a:r>
            <a:r>
              <a:rPr lang="en-US" altLang="ko-KR" sz="1400" smtClean="0">
                <a:solidFill>
                  <a:schemeClr val="bg1"/>
                </a:solidFill>
              </a:rPr>
              <a:t>-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시작지점</a:t>
            </a:r>
            <a:endParaRPr lang="en-US" altLang="ko-KR" sz="1400" smtClean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>
                <a:solidFill>
                  <a:schemeClr val="bg1"/>
                </a:solidFill>
              </a:rPr>
              <a:t>발판을 밟으면 윗층이 점점 내려오며 끝까지 내려왔을때 밑에있으면 즉사 </a:t>
            </a:r>
            <a:endParaRPr lang="en-US" altLang="ko-KR" sz="1400" smtClean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윗층이 다내려오면 </a:t>
            </a:r>
            <a:r>
              <a:rPr lang="ko-KR" altLang="en-US" sz="1400">
                <a:solidFill>
                  <a:schemeClr val="bg1"/>
                </a:solidFill>
              </a:rPr>
              <a:t>굴러오는 바위가 굴러온다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튜토리얼 </a:t>
            </a:r>
            <a:r>
              <a:rPr lang="en-US" altLang="ko-KR" sz="1400" smtClean="0">
                <a:solidFill>
                  <a:schemeClr val="bg1"/>
                </a:solidFill>
              </a:rPr>
              <a:t>&gt; </a:t>
            </a:r>
            <a:r>
              <a:rPr lang="ko-KR" altLang="en-US" sz="1400" smtClean="0">
                <a:solidFill>
                  <a:schemeClr val="bg1"/>
                </a:solidFill>
              </a:rPr>
              <a:t>화염기둥과 독가스</a:t>
            </a:r>
            <a:endParaRPr lang="en-US" altLang="ko-KR" sz="1400" smtClean="0">
              <a:solidFill>
                <a:schemeClr val="bg1"/>
              </a:solidFill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96752"/>
            <a:ext cx="7763494" cy="3196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133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50947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chemeClr val="accent6"/>
          </a:solidFill>
          <a:ln>
            <a:noFill/>
          </a:ln>
        </p:spPr>
        <p:txBody>
          <a:bodyPr/>
          <a:lstStyle/>
          <a:p>
            <a:pPr algn="l"/>
            <a:r>
              <a:rPr lang="ko-KR" altLang="en-US" smtClean="0">
                <a:solidFill>
                  <a:schemeClr val="bg1"/>
                </a:solidFill>
              </a:rPr>
              <a:t>대구간</a:t>
            </a:r>
            <a:r>
              <a:rPr lang="en-US" altLang="ko-KR">
                <a:solidFill>
                  <a:schemeClr val="bg1"/>
                </a:solidFill>
              </a:rPr>
              <a:t>3</a:t>
            </a:r>
            <a:r>
              <a:rPr lang="en-US" altLang="ko-KR" smtClean="0">
                <a:solidFill>
                  <a:schemeClr val="bg1"/>
                </a:solidFill>
              </a:rPr>
              <a:t> </a:t>
            </a:r>
            <a:r>
              <a:rPr lang="en-US" altLang="ko-KR" smtClean="0">
                <a:solidFill>
                  <a:schemeClr val="bg1"/>
                </a:solidFill>
              </a:rPr>
              <a:t>&gt; </a:t>
            </a:r>
            <a:r>
              <a:rPr lang="ko-KR" altLang="en-US" smtClean="0">
                <a:solidFill>
                  <a:schemeClr val="bg1"/>
                </a:solidFill>
              </a:rPr>
              <a:t>소구간</a:t>
            </a:r>
            <a:r>
              <a:rPr lang="en-US" altLang="ko-KR">
                <a:solidFill>
                  <a:schemeClr val="bg1"/>
                </a:solidFill>
              </a:rPr>
              <a:t>1</a:t>
            </a:r>
            <a:r>
              <a:rPr lang="en-US" altLang="ko-KR" smtClean="0">
                <a:solidFill>
                  <a:schemeClr val="bg1"/>
                </a:solidFill>
              </a:rPr>
              <a:t> </a:t>
            </a:r>
            <a:r>
              <a:rPr lang="en-US" altLang="ko-KR" smtClean="0">
                <a:solidFill>
                  <a:schemeClr val="bg1"/>
                </a:solidFill>
              </a:rPr>
              <a:t>&gt; </a:t>
            </a:r>
            <a:r>
              <a:rPr lang="ko-KR" altLang="en-US" smtClean="0">
                <a:solidFill>
                  <a:schemeClr val="bg1"/>
                </a:solidFill>
              </a:rPr>
              <a:t>오브젝</a:t>
            </a:r>
            <a:r>
              <a:rPr lang="ko-KR" altLang="en-US">
                <a:solidFill>
                  <a:schemeClr val="bg1"/>
                </a:solidFill>
              </a:rPr>
              <a:t>트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07704" y="1203764"/>
            <a:ext cx="6969546" cy="175432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chemeClr val="bg1"/>
                </a:solidFill>
              </a:rPr>
              <a:t>오브젝</a:t>
            </a:r>
            <a:r>
              <a:rPr lang="ko-KR" altLang="en-US" sz="2000" b="1">
                <a:solidFill>
                  <a:schemeClr val="bg1"/>
                </a:solidFill>
              </a:rPr>
              <a:t>트</a:t>
            </a:r>
            <a:r>
              <a:rPr lang="ko-KR" altLang="en-US" sz="2000" b="1" smtClean="0">
                <a:solidFill>
                  <a:schemeClr val="bg1"/>
                </a:solidFill>
              </a:rPr>
              <a:t> </a:t>
            </a:r>
            <a:r>
              <a:rPr lang="en-US" altLang="ko-KR" sz="2000" b="1" smtClean="0">
                <a:solidFill>
                  <a:schemeClr val="bg1"/>
                </a:solidFill>
              </a:rPr>
              <a:t>- </a:t>
            </a:r>
            <a:r>
              <a:rPr lang="ko-KR" altLang="en-US" sz="2000" b="1" smtClean="0">
                <a:solidFill>
                  <a:schemeClr val="bg1"/>
                </a:solidFill>
              </a:rPr>
              <a:t>부서지는 바닥</a:t>
            </a:r>
            <a:r>
              <a:rPr lang="en-US" altLang="ko-KR" sz="2000" b="1" smtClean="0">
                <a:solidFill>
                  <a:schemeClr val="bg1"/>
                </a:solidFill>
              </a:rPr>
              <a:t>(+</a:t>
            </a:r>
            <a:r>
              <a:rPr lang="ko-KR" altLang="en-US" sz="2000" b="1" smtClean="0">
                <a:solidFill>
                  <a:schemeClr val="bg1"/>
                </a:solidFill>
              </a:rPr>
              <a:t>잔해</a:t>
            </a:r>
            <a:r>
              <a:rPr lang="en-US" altLang="ko-KR" sz="2000" b="1">
                <a:solidFill>
                  <a:schemeClr val="bg1"/>
                </a:solidFill>
              </a:rPr>
              <a:t>)</a:t>
            </a:r>
            <a:endParaRPr lang="ko-KR" altLang="en-US" sz="2000" b="1" smtClean="0">
              <a:solidFill>
                <a:schemeClr val="bg1"/>
              </a:solidFill>
            </a:endParaRPr>
          </a:p>
          <a:p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b="1">
                <a:solidFill>
                  <a:schemeClr val="bg1"/>
                </a:solidFill>
              </a:rPr>
              <a:t>기본 속성</a:t>
            </a:r>
            <a:endParaRPr lang="en-US" altLang="ko-KR" b="1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작동 방식은 </a:t>
            </a:r>
            <a:r>
              <a:rPr lang="ko-KR" altLang="en-US" sz="1400" u="sng" smtClean="0">
                <a:solidFill>
                  <a:schemeClr val="bg1"/>
                </a:solidFill>
              </a:rPr>
              <a:t>오브젝트 </a:t>
            </a:r>
            <a:r>
              <a:rPr lang="en-US" altLang="ko-KR" sz="1400" u="sng" smtClean="0">
                <a:solidFill>
                  <a:schemeClr val="bg1"/>
                </a:solidFill>
              </a:rPr>
              <a:t>- </a:t>
            </a:r>
            <a:r>
              <a:rPr lang="ko-KR" altLang="en-US" sz="1400" u="sng" smtClean="0">
                <a:solidFill>
                  <a:schemeClr val="bg1"/>
                </a:solidFill>
              </a:rPr>
              <a:t>무너지는 바닥</a:t>
            </a:r>
            <a:r>
              <a:rPr lang="ko-KR" altLang="en-US" sz="1400" smtClean="0">
                <a:solidFill>
                  <a:schemeClr val="bg1"/>
                </a:solidFill>
              </a:rPr>
              <a:t>과 같다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작동 했을때 흔들림</a:t>
            </a:r>
            <a:r>
              <a:rPr lang="en-US" altLang="ko-KR" sz="1400" smtClean="0">
                <a:solidFill>
                  <a:schemeClr val="bg1"/>
                </a:solidFill>
              </a:rPr>
              <a:t>(</a:t>
            </a:r>
            <a:r>
              <a:rPr lang="ko-KR" altLang="en-US" sz="1400" smtClean="0">
                <a:solidFill>
                  <a:schemeClr val="bg1"/>
                </a:solidFill>
              </a:rPr>
              <a:t>애니메이션</a:t>
            </a:r>
            <a:r>
              <a:rPr lang="en-US" altLang="ko-KR" sz="1400" smtClean="0">
                <a:solidFill>
                  <a:schemeClr val="bg1"/>
                </a:solidFill>
              </a:rPr>
              <a:t>)</a:t>
            </a:r>
            <a:r>
              <a:rPr lang="ko-KR" altLang="en-US" sz="1400" smtClean="0">
                <a:solidFill>
                  <a:schemeClr val="bg1"/>
                </a:solidFill>
              </a:rPr>
              <a:t>이 끝난 후 </a:t>
            </a:r>
            <a:r>
              <a:rPr lang="en-US" altLang="ko-KR" sz="1400" smtClean="0">
                <a:solidFill>
                  <a:schemeClr val="bg1"/>
                </a:solidFill>
              </a:rPr>
              <a:t>y</a:t>
            </a:r>
            <a:r>
              <a:rPr lang="ko-KR" altLang="en-US" sz="1400" smtClean="0">
                <a:solidFill>
                  <a:schemeClr val="bg1"/>
                </a:solidFill>
              </a:rPr>
              <a:t>축 밑에서 부터 잔해가 떨어진다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잔해는 </a:t>
            </a:r>
            <a:r>
              <a:rPr lang="ko-KR" altLang="en-US" sz="1400" u="sng" smtClean="0">
                <a:solidFill>
                  <a:schemeClr val="bg1"/>
                </a:solidFill>
              </a:rPr>
              <a:t>함정</a:t>
            </a:r>
            <a:r>
              <a:rPr lang="en-US" altLang="ko-KR" sz="1400" u="sng">
                <a:solidFill>
                  <a:schemeClr val="bg1"/>
                </a:solidFill>
              </a:rPr>
              <a:t> </a:t>
            </a:r>
            <a:r>
              <a:rPr lang="en-US" altLang="ko-KR" sz="1400" u="sng" smtClean="0">
                <a:solidFill>
                  <a:schemeClr val="bg1"/>
                </a:solidFill>
              </a:rPr>
              <a:t>- </a:t>
            </a:r>
            <a:r>
              <a:rPr lang="ko-KR" altLang="en-US" sz="1400" u="sng" smtClean="0">
                <a:solidFill>
                  <a:schemeClr val="bg1"/>
                </a:solidFill>
              </a:rPr>
              <a:t>낙석</a:t>
            </a:r>
            <a:r>
              <a:rPr lang="ko-KR" altLang="en-US" sz="1400" smtClean="0">
                <a:solidFill>
                  <a:schemeClr val="bg1"/>
                </a:solidFill>
              </a:rPr>
              <a:t>과 같다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endParaRPr lang="en-US" altLang="ko-KR" sz="1400" smtClean="0">
              <a:solidFill>
                <a:schemeClr val="bg1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3789040"/>
            <a:ext cx="9144000" cy="0"/>
          </a:xfrm>
          <a:prstGeom prst="line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6" descr="무너지는 다리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1" t="30670" r="7268" b="14137"/>
          <a:stretch/>
        </p:blipFill>
        <p:spPr bwMode="auto">
          <a:xfrm>
            <a:off x="163004" y="1196752"/>
            <a:ext cx="1563001" cy="1008112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falling rock에 대한 이미지 검색결과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933" y="2276872"/>
            <a:ext cx="1579071" cy="879188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31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4869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chemeClr val="accent6"/>
          </a:solidFill>
          <a:ln>
            <a:noFill/>
          </a:ln>
        </p:spPr>
        <p:txBody>
          <a:bodyPr/>
          <a:lstStyle/>
          <a:p>
            <a:pPr algn="l"/>
            <a:r>
              <a:rPr lang="ko-KR" altLang="en-US" smtClean="0">
                <a:solidFill>
                  <a:schemeClr val="bg1"/>
                </a:solidFill>
              </a:rPr>
              <a:t>대구간</a:t>
            </a:r>
            <a:r>
              <a:rPr lang="en-US" altLang="ko-KR" smtClean="0">
                <a:solidFill>
                  <a:schemeClr val="bg1"/>
                </a:solidFill>
              </a:rPr>
              <a:t>3 &gt; </a:t>
            </a:r>
            <a:r>
              <a:rPr lang="ko-KR" altLang="en-US" smtClean="0">
                <a:solidFill>
                  <a:schemeClr val="bg1"/>
                </a:solidFill>
              </a:rPr>
              <a:t>소구간</a:t>
            </a:r>
            <a:r>
              <a:rPr lang="en-US" altLang="ko-KR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1F2926B-0702-4786-A749-10128EC45876}"/>
              </a:ext>
            </a:extLst>
          </p:cNvPr>
          <p:cNvSpPr txBox="1"/>
          <p:nvPr/>
        </p:nvSpPr>
        <p:spPr>
          <a:xfrm>
            <a:off x="357787" y="4725144"/>
            <a:ext cx="8428424" cy="19697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bg1"/>
                </a:solidFill>
              </a:rPr>
              <a:t>소분위 명칭 </a:t>
            </a:r>
            <a:r>
              <a:rPr lang="en-US" altLang="ko-KR" sz="2400" smtClean="0">
                <a:solidFill>
                  <a:schemeClr val="bg1"/>
                </a:solidFill>
              </a:rPr>
              <a:t>- </a:t>
            </a:r>
            <a:r>
              <a:rPr lang="ko-KR" altLang="en-US" sz="2400" smtClean="0">
                <a:solidFill>
                  <a:schemeClr val="bg1"/>
                </a:solidFill>
              </a:rPr>
              <a:t>홀</a:t>
            </a:r>
            <a:endParaRPr lang="en-US" altLang="ko-KR" sz="2400" smtClean="0">
              <a:solidFill>
                <a:schemeClr val="bg1"/>
              </a:solidFill>
            </a:endParaRPr>
          </a:p>
          <a:p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진행 배경 컨셉 </a:t>
            </a:r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유적지 속에 존재하는 함정들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진행 방식 </a:t>
            </a:r>
            <a:r>
              <a:rPr lang="en-US" altLang="ko-KR" sz="1400" smtClean="0">
                <a:solidFill>
                  <a:schemeClr val="bg1"/>
                </a:solidFill>
              </a:rPr>
              <a:t>-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시작지점</a:t>
            </a:r>
            <a:endParaRPr lang="en-US" altLang="ko-KR" sz="1400" smtClean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>
                <a:solidFill>
                  <a:schemeClr val="bg1"/>
                </a:solidFill>
              </a:rPr>
              <a:t>발판을 밟으면 윗층이 점점 내려오며 끝까지 내려왔을때 밑에있으면 즉사 </a:t>
            </a:r>
            <a:endParaRPr lang="en-US" altLang="ko-KR" sz="1400" smtClean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윗층이 다내려오면 </a:t>
            </a:r>
            <a:r>
              <a:rPr lang="ko-KR" altLang="en-US" sz="1400">
                <a:solidFill>
                  <a:schemeClr val="bg1"/>
                </a:solidFill>
              </a:rPr>
              <a:t>굴러오는 바위가 굴러온다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튜토리얼 </a:t>
            </a:r>
            <a:r>
              <a:rPr lang="en-US" altLang="ko-KR" sz="1400" smtClean="0">
                <a:solidFill>
                  <a:schemeClr val="bg1"/>
                </a:solidFill>
              </a:rPr>
              <a:t>&gt; </a:t>
            </a:r>
            <a:r>
              <a:rPr lang="ko-KR" altLang="en-US" sz="1400" smtClean="0">
                <a:solidFill>
                  <a:schemeClr val="bg1"/>
                </a:solidFill>
              </a:rPr>
              <a:t>화염기둥과 독가스</a:t>
            </a:r>
            <a:endParaRPr lang="en-US" altLang="ko-KR" sz="1400" smtClean="0">
              <a:solidFill>
                <a:schemeClr val="bg1"/>
              </a:solidFill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844" y="1196752"/>
            <a:ext cx="7346309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239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6524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rgbClr val="00B050"/>
          </a:solidFill>
        </p:spPr>
        <p:txBody>
          <a:bodyPr/>
          <a:lstStyle/>
          <a:p>
            <a:pPr algn="l"/>
            <a:r>
              <a:rPr lang="ko-KR" altLang="en-US" smtClean="0">
                <a:solidFill>
                  <a:schemeClr val="bg1"/>
                </a:solidFill>
              </a:rPr>
              <a:t>대구간</a:t>
            </a:r>
            <a:r>
              <a:rPr lang="en-US" altLang="ko-KR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1F2926B-0702-4786-A749-10128EC45876}"/>
              </a:ext>
            </a:extLst>
          </p:cNvPr>
          <p:cNvSpPr txBox="1"/>
          <p:nvPr/>
        </p:nvSpPr>
        <p:spPr>
          <a:xfrm>
            <a:off x="2843807" y="4293096"/>
            <a:ext cx="5741991" cy="23391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bg1"/>
                </a:solidFill>
              </a:rPr>
              <a:t>대분위 명칭 </a:t>
            </a:r>
            <a:r>
              <a:rPr lang="en-US" altLang="ko-KR" sz="2400" smtClean="0">
                <a:solidFill>
                  <a:schemeClr val="bg1"/>
                </a:solidFill>
              </a:rPr>
              <a:t>- </a:t>
            </a:r>
            <a:r>
              <a:rPr lang="ko-KR" altLang="en-US" sz="2400" smtClean="0">
                <a:solidFill>
                  <a:schemeClr val="bg1"/>
                </a:solidFill>
              </a:rPr>
              <a:t>나무 동굴</a:t>
            </a:r>
            <a:endParaRPr lang="en-US" altLang="ko-KR" sz="2400" smtClean="0">
              <a:solidFill>
                <a:schemeClr val="bg1"/>
              </a:solidFill>
            </a:endParaRPr>
          </a:p>
          <a:p>
            <a:endParaRPr lang="en-US" altLang="ko-KR" sz="2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공간</a:t>
            </a:r>
            <a:r>
              <a:rPr lang="ko-KR" altLang="en-US" sz="1400">
                <a:solidFill>
                  <a:schemeClr val="bg1"/>
                </a:solidFill>
              </a:rPr>
              <a:t>적</a:t>
            </a:r>
            <a:r>
              <a:rPr lang="ko-KR" altLang="en-US" sz="1400" smtClean="0">
                <a:solidFill>
                  <a:schemeClr val="bg1"/>
                </a:solidFill>
              </a:rPr>
              <a:t> 배경 </a:t>
            </a:r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나무 속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시간적 배경 </a:t>
            </a:r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새벽 </a:t>
            </a:r>
            <a:r>
              <a:rPr lang="en-US" altLang="ko-KR" sz="1400" smtClean="0">
                <a:solidFill>
                  <a:schemeClr val="bg1"/>
                </a:solidFill>
              </a:rPr>
              <a:t>-&gt; </a:t>
            </a:r>
            <a:r>
              <a:rPr lang="ko-KR" altLang="en-US" sz="1400" smtClean="0">
                <a:solidFill>
                  <a:schemeClr val="bg1"/>
                </a:solidFill>
              </a:rPr>
              <a:t>일출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그래픽 컨셉 </a:t>
            </a:r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야광색으로 빛나는 버섯과 풀이자라는 나무 속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이벤트 </a:t>
            </a:r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몬스터 구역 다리를 건너면 몬스터들이 캐릭터를 발견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이벤트</a:t>
            </a:r>
            <a:r>
              <a:rPr lang="en-US" altLang="ko-KR" sz="1400" smtClean="0">
                <a:solidFill>
                  <a:schemeClr val="bg1"/>
                </a:solidFill>
              </a:rPr>
              <a:t>2  - </a:t>
            </a:r>
            <a:r>
              <a:rPr lang="ko-KR" altLang="en-US" sz="1200" smtClean="0">
                <a:solidFill>
                  <a:schemeClr val="bg1"/>
                </a:solidFill>
              </a:rPr>
              <a:t>몬스터 구역끝에 도착할때 화면이 크게 흔들리며 몬스터들이 도망감</a:t>
            </a:r>
            <a:endParaRPr lang="en-US" altLang="ko-KR" sz="12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특징</a:t>
            </a:r>
            <a:r>
              <a:rPr lang="en-US" altLang="ko-KR" sz="1400" smtClean="0">
                <a:solidFill>
                  <a:schemeClr val="bg1"/>
                </a:solidFill>
              </a:rPr>
              <a:t> - </a:t>
            </a:r>
            <a:r>
              <a:rPr lang="ko-KR" altLang="en-US" sz="1400" smtClean="0">
                <a:solidFill>
                  <a:schemeClr val="bg1"/>
                </a:solidFill>
              </a:rPr>
              <a:t>몬스터라는 움직이는 장애물이 생김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플레이 타임 </a:t>
            </a:r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소분위별 </a:t>
            </a:r>
            <a:r>
              <a:rPr lang="en-US" altLang="ko-KR" sz="1400" smtClean="0">
                <a:solidFill>
                  <a:schemeClr val="bg1"/>
                </a:solidFill>
              </a:rPr>
              <a:t>25~40</a:t>
            </a:r>
            <a:r>
              <a:rPr lang="ko-KR" altLang="en-US" sz="1400" smtClean="0">
                <a:solidFill>
                  <a:schemeClr val="bg1"/>
                </a:solidFill>
              </a:rPr>
              <a:t>초 </a:t>
            </a:r>
            <a:r>
              <a:rPr lang="en-US" altLang="ko-KR" sz="1400" smtClean="0">
                <a:solidFill>
                  <a:schemeClr val="bg1"/>
                </a:solidFill>
              </a:rPr>
              <a:t>(</a:t>
            </a:r>
            <a:r>
              <a:rPr lang="ko-KR" altLang="en-US" sz="1400" smtClean="0">
                <a:solidFill>
                  <a:schemeClr val="bg1"/>
                </a:solidFill>
              </a:rPr>
              <a:t>대분위 </a:t>
            </a:r>
            <a:r>
              <a:rPr lang="en-US" altLang="ko-KR" sz="1400">
                <a:solidFill>
                  <a:schemeClr val="bg1"/>
                </a:solidFill>
              </a:rPr>
              <a:t>3</a:t>
            </a:r>
            <a:r>
              <a:rPr lang="en-US" altLang="ko-KR" sz="1400" smtClean="0">
                <a:solidFill>
                  <a:schemeClr val="bg1"/>
                </a:solidFill>
              </a:rPr>
              <a:t>~ 5</a:t>
            </a:r>
            <a:r>
              <a:rPr lang="ko-KR" altLang="en-US" sz="1400" smtClean="0">
                <a:solidFill>
                  <a:schemeClr val="bg1"/>
                </a:solidFill>
              </a:rPr>
              <a:t>분</a:t>
            </a:r>
            <a:r>
              <a:rPr lang="en-US" altLang="ko-KR" sz="1400" smtClean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7722" y="4293096"/>
            <a:ext cx="2182070" cy="240065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소분위</a:t>
            </a:r>
            <a:endParaRPr lang="en-US" altLang="ko-KR" dirty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1 </a:t>
            </a:r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절</a:t>
            </a:r>
            <a:r>
              <a:rPr lang="ko-KR" altLang="en-US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벽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개발 구역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3 </a:t>
            </a:r>
            <a:r>
              <a:rPr lang="en-US" altLang="ko-KR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하수도</a:t>
            </a:r>
            <a:endParaRPr lang="en-US" altLang="ko-KR" dirty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4</a:t>
            </a:r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배수</a:t>
            </a:r>
            <a:r>
              <a:rPr lang="ko-KR" altLang="en-US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구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endParaRPr lang="en-US" altLang="ko-KR" sz="140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endParaRPr lang="en-US" altLang="ko-KR" sz="1400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endParaRPr lang="en-US" altLang="ko-KR" sz="140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713" y="1212726"/>
            <a:ext cx="6718574" cy="2854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53124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4869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rgbClr val="00B050"/>
          </a:solidFill>
          <a:ln>
            <a:noFill/>
          </a:ln>
        </p:spPr>
        <p:txBody>
          <a:bodyPr/>
          <a:lstStyle/>
          <a:p>
            <a:pPr algn="l"/>
            <a:r>
              <a:rPr lang="ko-KR" altLang="en-US" smtClean="0">
                <a:solidFill>
                  <a:schemeClr val="bg1"/>
                </a:solidFill>
              </a:rPr>
              <a:t>대구간</a:t>
            </a:r>
            <a:r>
              <a:rPr lang="en-US" altLang="ko-KR">
                <a:solidFill>
                  <a:schemeClr val="bg1"/>
                </a:solidFill>
              </a:rPr>
              <a:t>4</a:t>
            </a:r>
            <a:r>
              <a:rPr lang="en-US" altLang="ko-KR" smtClean="0">
                <a:solidFill>
                  <a:schemeClr val="bg1"/>
                </a:solidFill>
              </a:rPr>
              <a:t> &gt; </a:t>
            </a:r>
            <a:r>
              <a:rPr lang="ko-KR" altLang="en-US" smtClean="0">
                <a:solidFill>
                  <a:schemeClr val="bg1"/>
                </a:solidFill>
              </a:rPr>
              <a:t>소구간</a:t>
            </a:r>
            <a:r>
              <a:rPr lang="en-US" altLang="ko-KR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1F2926B-0702-4786-A749-10128EC45876}"/>
              </a:ext>
            </a:extLst>
          </p:cNvPr>
          <p:cNvSpPr txBox="1"/>
          <p:nvPr/>
        </p:nvSpPr>
        <p:spPr>
          <a:xfrm>
            <a:off x="357787" y="4725144"/>
            <a:ext cx="8428424" cy="19697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bg1"/>
                </a:solidFill>
              </a:rPr>
              <a:t>소분위 명칭 </a:t>
            </a:r>
            <a:r>
              <a:rPr lang="en-US" altLang="ko-KR" sz="2400" smtClean="0">
                <a:solidFill>
                  <a:schemeClr val="bg1"/>
                </a:solidFill>
              </a:rPr>
              <a:t>- </a:t>
            </a:r>
            <a:r>
              <a:rPr lang="ko-KR" altLang="en-US" sz="2400" smtClean="0">
                <a:solidFill>
                  <a:schemeClr val="bg1"/>
                </a:solidFill>
              </a:rPr>
              <a:t>홀</a:t>
            </a:r>
            <a:endParaRPr lang="en-US" altLang="ko-KR" sz="2400" smtClean="0">
              <a:solidFill>
                <a:schemeClr val="bg1"/>
              </a:solidFill>
            </a:endParaRPr>
          </a:p>
          <a:p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진행 배경 컨셉 </a:t>
            </a:r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유적지 속에 존재하는 함정들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진행 방식 </a:t>
            </a:r>
            <a:r>
              <a:rPr lang="en-US" altLang="ko-KR" sz="1400" smtClean="0">
                <a:solidFill>
                  <a:schemeClr val="bg1"/>
                </a:solidFill>
              </a:rPr>
              <a:t>-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시작지점</a:t>
            </a:r>
            <a:endParaRPr lang="en-US" altLang="ko-KR" sz="1400" smtClean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>
                <a:solidFill>
                  <a:schemeClr val="bg1"/>
                </a:solidFill>
              </a:rPr>
              <a:t>발판을 밟으면 윗층이 점점 내려오며 끝까지 내려왔을때 밑에있으면 즉사 </a:t>
            </a:r>
            <a:endParaRPr lang="en-US" altLang="ko-KR" sz="1400" smtClean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윗층이 다내려오면 </a:t>
            </a:r>
            <a:r>
              <a:rPr lang="ko-KR" altLang="en-US" sz="1400">
                <a:solidFill>
                  <a:schemeClr val="bg1"/>
                </a:solidFill>
              </a:rPr>
              <a:t>굴러오는 바위가 굴러온다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튜토리얼 </a:t>
            </a:r>
            <a:r>
              <a:rPr lang="en-US" altLang="ko-KR" sz="1400" smtClean="0">
                <a:solidFill>
                  <a:schemeClr val="bg1"/>
                </a:solidFill>
              </a:rPr>
              <a:t>&gt; </a:t>
            </a:r>
            <a:r>
              <a:rPr lang="ko-KR" altLang="en-US" sz="1400" smtClean="0">
                <a:solidFill>
                  <a:schemeClr val="bg1"/>
                </a:solidFill>
              </a:rPr>
              <a:t>화염기둥과 독가스</a:t>
            </a:r>
            <a:endParaRPr lang="en-US" altLang="ko-KR" sz="1400" smtClean="0">
              <a:solidFill>
                <a:schemeClr val="bg1"/>
              </a:solidFill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07" y="1268760"/>
            <a:ext cx="7305984" cy="3336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924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4869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rgbClr val="00B050"/>
          </a:solidFill>
          <a:ln>
            <a:noFill/>
          </a:ln>
        </p:spPr>
        <p:txBody>
          <a:bodyPr/>
          <a:lstStyle/>
          <a:p>
            <a:pPr algn="l"/>
            <a:r>
              <a:rPr lang="ko-KR" altLang="en-US" smtClean="0">
                <a:solidFill>
                  <a:schemeClr val="bg1"/>
                </a:solidFill>
              </a:rPr>
              <a:t>대구간</a:t>
            </a:r>
            <a:r>
              <a:rPr lang="en-US" altLang="ko-KR">
                <a:solidFill>
                  <a:schemeClr val="bg1"/>
                </a:solidFill>
              </a:rPr>
              <a:t>4</a:t>
            </a:r>
            <a:r>
              <a:rPr lang="en-US" altLang="ko-KR" smtClean="0">
                <a:solidFill>
                  <a:schemeClr val="bg1"/>
                </a:solidFill>
              </a:rPr>
              <a:t> &gt; </a:t>
            </a:r>
            <a:r>
              <a:rPr lang="ko-KR" altLang="en-US" smtClean="0">
                <a:solidFill>
                  <a:schemeClr val="bg1"/>
                </a:solidFill>
              </a:rPr>
              <a:t>소구간</a:t>
            </a:r>
            <a:r>
              <a:rPr lang="en-US" altLang="ko-KR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1F2926B-0702-4786-A749-10128EC45876}"/>
              </a:ext>
            </a:extLst>
          </p:cNvPr>
          <p:cNvSpPr txBox="1"/>
          <p:nvPr/>
        </p:nvSpPr>
        <p:spPr>
          <a:xfrm>
            <a:off x="357787" y="4725144"/>
            <a:ext cx="8428424" cy="19697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bg1"/>
                </a:solidFill>
              </a:rPr>
              <a:t>소분위 명칭 </a:t>
            </a:r>
            <a:r>
              <a:rPr lang="en-US" altLang="ko-KR" sz="2400" smtClean="0">
                <a:solidFill>
                  <a:schemeClr val="bg1"/>
                </a:solidFill>
              </a:rPr>
              <a:t>- </a:t>
            </a:r>
            <a:r>
              <a:rPr lang="ko-KR" altLang="en-US" sz="2400" smtClean="0">
                <a:solidFill>
                  <a:schemeClr val="bg1"/>
                </a:solidFill>
              </a:rPr>
              <a:t>홀</a:t>
            </a:r>
            <a:endParaRPr lang="en-US" altLang="ko-KR" sz="2400" smtClean="0">
              <a:solidFill>
                <a:schemeClr val="bg1"/>
              </a:solidFill>
            </a:endParaRPr>
          </a:p>
          <a:p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진행 배경 컨셉 </a:t>
            </a:r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유적지 속에 존재하는 함정들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진행 방식 </a:t>
            </a:r>
            <a:r>
              <a:rPr lang="en-US" altLang="ko-KR" sz="1400" smtClean="0">
                <a:solidFill>
                  <a:schemeClr val="bg1"/>
                </a:solidFill>
              </a:rPr>
              <a:t>-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시작지점</a:t>
            </a:r>
            <a:endParaRPr lang="en-US" altLang="ko-KR" sz="1400" smtClean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>
                <a:solidFill>
                  <a:schemeClr val="bg1"/>
                </a:solidFill>
              </a:rPr>
              <a:t>발판을 밟으면 윗층이 점점 내려오며 끝까지 내려왔을때 밑에있으면 즉사 </a:t>
            </a:r>
            <a:endParaRPr lang="en-US" altLang="ko-KR" sz="1400" smtClean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윗층이 다내려오면 </a:t>
            </a:r>
            <a:r>
              <a:rPr lang="ko-KR" altLang="en-US" sz="1400">
                <a:solidFill>
                  <a:schemeClr val="bg1"/>
                </a:solidFill>
              </a:rPr>
              <a:t>굴러오는 바위가 굴러온다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튜토리얼 </a:t>
            </a:r>
            <a:r>
              <a:rPr lang="en-US" altLang="ko-KR" sz="1400" smtClean="0">
                <a:solidFill>
                  <a:schemeClr val="bg1"/>
                </a:solidFill>
              </a:rPr>
              <a:t>&gt; </a:t>
            </a:r>
            <a:r>
              <a:rPr lang="ko-KR" altLang="en-US" sz="1400" smtClean="0">
                <a:solidFill>
                  <a:schemeClr val="bg1"/>
                </a:solidFill>
              </a:rPr>
              <a:t>화염기둥과 독가스</a:t>
            </a:r>
            <a:endParaRPr lang="en-US" altLang="ko-KR" sz="1400" smtClean="0">
              <a:solidFill>
                <a:schemeClr val="bg1"/>
              </a:solidFill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92" y="1268760"/>
            <a:ext cx="8316416" cy="3225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912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4869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rgbClr val="00B050"/>
          </a:solidFill>
          <a:ln>
            <a:noFill/>
          </a:ln>
        </p:spPr>
        <p:txBody>
          <a:bodyPr/>
          <a:lstStyle/>
          <a:p>
            <a:pPr algn="l"/>
            <a:r>
              <a:rPr lang="ko-KR" altLang="en-US" smtClean="0">
                <a:solidFill>
                  <a:schemeClr val="bg1"/>
                </a:solidFill>
              </a:rPr>
              <a:t>대구간</a:t>
            </a:r>
            <a:r>
              <a:rPr lang="en-US" altLang="ko-KR">
                <a:solidFill>
                  <a:schemeClr val="bg1"/>
                </a:solidFill>
              </a:rPr>
              <a:t>4</a:t>
            </a:r>
            <a:r>
              <a:rPr lang="en-US" altLang="ko-KR" smtClean="0">
                <a:solidFill>
                  <a:schemeClr val="bg1"/>
                </a:solidFill>
              </a:rPr>
              <a:t> &gt; </a:t>
            </a:r>
            <a:r>
              <a:rPr lang="ko-KR" altLang="en-US" smtClean="0">
                <a:solidFill>
                  <a:schemeClr val="bg1"/>
                </a:solidFill>
              </a:rPr>
              <a:t>소구간</a:t>
            </a:r>
            <a:r>
              <a:rPr lang="en-US" altLang="ko-KR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1F2926B-0702-4786-A749-10128EC45876}"/>
              </a:ext>
            </a:extLst>
          </p:cNvPr>
          <p:cNvSpPr txBox="1"/>
          <p:nvPr/>
        </p:nvSpPr>
        <p:spPr>
          <a:xfrm>
            <a:off x="357787" y="4725144"/>
            <a:ext cx="8428424" cy="19697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bg1"/>
                </a:solidFill>
              </a:rPr>
              <a:t>소분위 명칭 </a:t>
            </a:r>
            <a:r>
              <a:rPr lang="en-US" altLang="ko-KR" sz="2400" smtClean="0">
                <a:solidFill>
                  <a:schemeClr val="bg1"/>
                </a:solidFill>
              </a:rPr>
              <a:t>- </a:t>
            </a:r>
            <a:r>
              <a:rPr lang="ko-KR" altLang="en-US" sz="2400" smtClean="0">
                <a:solidFill>
                  <a:schemeClr val="bg1"/>
                </a:solidFill>
              </a:rPr>
              <a:t>홀</a:t>
            </a:r>
            <a:endParaRPr lang="en-US" altLang="ko-KR" sz="2400" smtClean="0">
              <a:solidFill>
                <a:schemeClr val="bg1"/>
              </a:solidFill>
            </a:endParaRPr>
          </a:p>
          <a:p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진행 배경 컨셉 </a:t>
            </a:r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유적지 속에 존재하는 함정들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진행 방식 </a:t>
            </a:r>
            <a:r>
              <a:rPr lang="en-US" altLang="ko-KR" sz="1400" smtClean="0">
                <a:solidFill>
                  <a:schemeClr val="bg1"/>
                </a:solidFill>
              </a:rPr>
              <a:t>-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시작지점</a:t>
            </a:r>
            <a:endParaRPr lang="en-US" altLang="ko-KR" sz="1400" smtClean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>
                <a:solidFill>
                  <a:schemeClr val="bg1"/>
                </a:solidFill>
              </a:rPr>
              <a:t>발판을 밟으면 윗층이 점점 내려오며 끝까지 내려왔을때 밑에있으면 즉사 </a:t>
            </a:r>
            <a:endParaRPr lang="en-US" altLang="ko-KR" sz="1400" smtClean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윗층이 다내려오면 </a:t>
            </a:r>
            <a:r>
              <a:rPr lang="ko-KR" altLang="en-US" sz="1400">
                <a:solidFill>
                  <a:schemeClr val="bg1"/>
                </a:solidFill>
              </a:rPr>
              <a:t>굴러오는 바위가 굴러온다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튜토리얼 </a:t>
            </a:r>
            <a:r>
              <a:rPr lang="en-US" altLang="ko-KR" sz="1400" smtClean="0">
                <a:solidFill>
                  <a:schemeClr val="bg1"/>
                </a:solidFill>
              </a:rPr>
              <a:t>&gt; </a:t>
            </a:r>
            <a:r>
              <a:rPr lang="ko-KR" altLang="en-US" sz="1400" smtClean="0">
                <a:solidFill>
                  <a:schemeClr val="bg1"/>
                </a:solidFill>
              </a:rPr>
              <a:t>화염기둥과 독가스</a:t>
            </a:r>
            <a:endParaRPr lang="en-US" altLang="ko-KR" sz="1400" smtClean="0">
              <a:solidFill>
                <a:schemeClr val="bg1"/>
              </a:solidFill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025" y="1124744"/>
            <a:ext cx="7295950" cy="3443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30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894512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rgbClr val="FF0000"/>
          </a:solidFill>
          <a:ln>
            <a:noFill/>
          </a:ln>
        </p:spPr>
        <p:txBody>
          <a:bodyPr/>
          <a:lstStyle/>
          <a:p>
            <a:pPr algn="l"/>
            <a:r>
              <a:rPr lang="ko-KR" altLang="en-US" smtClean="0">
                <a:solidFill>
                  <a:schemeClr val="bg1"/>
                </a:solidFill>
              </a:rPr>
              <a:t>대구간</a:t>
            </a:r>
            <a:r>
              <a:rPr lang="en-US" altLang="ko-KR" smtClean="0">
                <a:solidFill>
                  <a:schemeClr val="bg1"/>
                </a:solidFill>
              </a:rPr>
              <a:t>1 &gt; </a:t>
            </a:r>
            <a:r>
              <a:rPr lang="ko-KR" altLang="en-US" smtClean="0">
                <a:solidFill>
                  <a:schemeClr val="bg1"/>
                </a:solidFill>
              </a:rPr>
              <a:t>소구간</a:t>
            </a:r>
            <a:r>
              <a:rPr lang="en-US" altLang="ko-KR" smtClean="0">
                <a:solidFill>
                  <a:schemeClr val="bg1"/>
                </a:solidFill>
              </a:rPr>
              <a:t>1 &gt; </a:t>
            </a:r>
            <a:r>
              <a:rPr lang="ko-KR" altLang="en-US" smtClean="0">
                <a:solidFill>
                  <a:schemeClr val="bg1"/>
                </a:solidFill>
              </a:rPr>
              <a:t>지형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cxnSp>
        <p:nvCxnSpPr>
          <p:cNvPr id="4" name="직선 연결선 3"/>
          <p:cNvCxnSpPr>
            <a:stCxn id="12" idx="1"/>
            <a:endCxn id="12" idx="3"/>
          </p:cNvCxnSpPr>
          <p:nvPr/>
        </p:nvCxnSpPr>
        <p:spPr>
          <a:xfrm>
            <a:off x="0" y="3849167"/>
            <a:ext cx="9144000" cy="0"/>
          </a:xfrm>
          <a:prstGeom prst="line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626" name="Picture 2" descr="C:\Users\ooo\Desktop\54ce91de7e52941c759c6668ae6e23d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12" y="1079736"/>
            <a:ext cx="3016376" cy="2664296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347864" y="1087039"/>
            <a:ext cx="5544616" cy="267765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chemeClr val="bg1"/>
                </a:solidFill>
              </a:rPr>
              <a:t>지형 </a:t>
            </a:r>
            <a:r>
              <a:rPr lang="en-US" altLang="ko-KR" sz="2000" b="1" smtClean="0">
                <a:solidFill>
                  <a:schemeClr val="bg1"/>
                </a:solidFill>
              </a:rPr>
              <a:t>- </a:t>
            </a:r>
            <a:r>
              <a:rPr lang="ko-KR" altLang="en-US" sz="2000" b="1" smtClean="0">
                <a:solidFill>
                  <a:schemeClr val="bg1"/>
                </a:solidFill>
              </a:rPr>
              <a:t>계단</a:t>
            </a:r>
            <a:r>
              <a:rPr lang="en-US" altLang="ko-KR" sz="2000" b="1" smtClean="0">
                <a:solidFill>
                  <a:schemeClr val="bg1"/>
                </a:solidFill>
              </a:rPr>
              <a:t>(</a:t>
            </a:r>
            <a:r>
              <a:rPr lang="ko-KR" altLang="en-US" sz="2000" b="1" smtClean="0">
                <a:solidFill>
                  <a:schemeClr val="bg1"/>
                </a:solidFill>
              </a:rPr>
              <a:t>유적</a:t>
            </a:r>
            <a:r>
              <a:rPr lang="en-US" altLang="ko-KR" sz="2000" b="1">
                <a:solidFill>
                  <a:schemeClr val="bg1"/>
                </a:solidFill>
              </a:rPr>
              <a:t> </a:t>
            </a:r>
            <a:r>
              <a:rPr lang="ko-KR" altLang="en-US" sz="2000" b="1" smtClean="0">
                <a:solidFill>
                  <a:schemeClr val="bg1"/>
                </a:solidFill>
              </a:rPr>
              <a:t>외부</a:t>
            </a:r>
            <a:r>
              <a:rPr lang="en-US" altLang="ko-KR" sz="2000" b="1" smtClean="0">
                <a:solidFill>
                  <a:schemeClr val="bg1"/>
                </a:solidFill>
              </a:rPr>
              <a:t>)</a:t>
            </a:r>
            <a:endParaRPr lang="ko-KR" altLang="en-US" sz="2000" b="1" smtClean="0">
              <a:solidFill>
                <a:schemeClr val="bg1"/>
              </a:solidFill>
            </a:endParaRPr>
          </a:p>
          <a:p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b="1" smtClean="0">
                <a:solidFill>
                  <a:schemeClr val="bg1"/>
                </a:solidFill>
              </a:rPr>
              <a:t>그래픽 </a:t>
            </a:r>
            <a:r>
              <a:rPr lang="ko-KR" altLang="en-US" b="1">
                <a:solidFill>
                  <a:schemeClr val="bg1"/>
                </a:solidFill>
              </a:rPr>
              <a:t>속성</a:t>
            </a:r>
            <a:endParaRPr lang="en-US" altLang="ko-KR" b="1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이끼와 바위가 기본 베이스인 디자인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바위로 된 계단이다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제대로 된 배열이 아닌 듬성듬성한 배치를 가지고 있다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</a:endParaRPr>
          </a:p>
          <a:p>
            <a:r>
              <a:rPr lang="ko-KR" altLang="en-US" b="1" u="sng" smtClean="0">
                <a:solidFill>
                  <a:schemeClr val="bg1"/>
                </a:solidFill>
              </a:rPr>
              <a:t>시스템 속성</a:t>
            </a:r>
            <a:endParaRPr lang="en-US" altLang="ko-KR" b="1" u="sng" smtClean="0">
              <a:solidFill>
                <a:schemeClr val="bg1"/>
              </a:solidFill>
            </a:endParaRPr>
          </a:p>
          <a:p>
            <a:r>
              <a:rPr lang="en-US" altLang="ko-KR" sz="1400" u="sng" smtClean="0">
                <a:solidFill>
                  <a:schemeClr val="bg1"/>
                </a:solidFill>
              </a:rPr>
              <a:t>- </a:t>
            </a:r>
            <a:r>
              <a:rPr lang="ko-KR" altLang="en-US" sz="1400" u="sng" smtClean="0">
                <a:solidFill>
                  <a:schemeClr val="bg1"/>
                </a:solidFill>
              </a:rPr>
              <a:t>오르막길과 내리막길에 대한 속도는 개발자의 재량에</a:t>
            </a:r>
            <a:endParaRPr lang="en-US" altLang="ko-KR" sz="1400" u="sng" smtClean="0">
              <a:solidFill>
                <a:schemeClr val="bg1"/>
              </a:solidFill>
            </a:endParaRPr>
          </a:p>
          <a:p>
            <a:r>
              <a:rPr lang="en-US" altLang="ko-KR" sz="1400" u="sng">
                <a:solidFill>
                  <a:schemeClr val="bg1"/>
                </a:solidFill>
              </a:rPr>
              <a:t> </a:t>
            </a:r>
            <a:r>
              <a:rPr lang="ko-KR" altLang="en-US" sz="1400" u="sng" smtClean="0">
                <a:solidFill>
                  <a:schemeClr val="bg1"/>
                </a:solidFill>
              </a:rPr>
              <a:t> 따라 변화 될 수 있음</a:t>
            </a:r>
            <a:endParaRPr lang="en-US" altLang="ko-KR" sz="1400" u="sng" smtClean="0">
              <a:solidFill>
                <a:schemeClr val="bg1"/>
              </a:solidFill>
            </a:endParaRPr>
          </a:p>
          <a:p>
            <a:r>
              <a:rPr lang="en-US" altLang="ko-KR" sz="1400" u="sng" smtClean="0">
                <a:solidFill>
                  <a:schemeClr val="bg1"/>
                </a:solidFill>
              </a:rPr>
              <a:t>- </a:t>
            </a:r>
            <a:r>
              <a:rPr lang="ko-KR" altLang="en-US" sz="1400" u="sng" smtClean="0">
                <a:solidFill>
                  <a:schemeClr val="bg1"/>
                </a:solidFill>
              </a:rPr>
              <a:t>속도는 밸런스에 맞춰야 하기에 위와 같은 이유로 보류</a:t>
            </a:r>
            <a:endParaRPr lang="en-US" altLang="ko-KR" sz="1400" u="sng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66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50947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rgbClr val="00B050"/>
          </a:solidFill>
          <a:ln>
            <a:noFill/>
          </a:ln>
        </p:spPr>
        <p:txBody>
          <a:bodyPr/>
          <a:lstStyle/>
          <a:p>
            <a:pPr algn="l"/>
            <a:r>
              <a:rPr lang="ko-KR" altLang="en-US" smtClean="0">
                <a:solidFill>
                  <a:schemeClr val="bg1"/>
                </a:solidFill>
              </a:rPr>
              <a:t>대구간</a:t>
            </a:r>
            <a:r>
              <a:rPr lang="en-US" altLang="ko-KR" smtClean="0">
                <a:solidFill>
                  <a:schemeClr val="bg1"/>
                </a:solidFill>
              </a:rPr>
              <a:t>4 </a:t>
            </a:r>
            <a:r>
              <a:rPr lang="en-US" altLang="ko-KR" smtClean="0">
                <a:solidFill>
                  <a:schemeClr val="bg1"/>
                </a:solidFill>
              </a:rPr>
              <a:t>&gt; </a:t>
            </a:r>
            <a:r>
              <a:rPr lang="ko-KR" altLang="en-US" smtClean="0">
                <a:solidFill>
                  <a:schemeClr val="bg1"/>
                </a:solidFill>
              </a:rPr>
              <a:t>소구간</a:t>
            </a:r>
            <a:r>
              <a:rPr lang="en-US" altLang="ko-KR" smtClean="0">
                <a:solidFill>
                  <a:schemeClr val="bg1"/>
                </a:solidFill>
              </a:rPr>
              <a:t>3 </a:t>
            </a:r>
            <a:r>
              <a:rPr lang="en-US" altLang="ko-KR" smtClean="0">
                <a:solidFill>
                  <a:schemeClr val="bg1"/>
                </a:solidFill>
              </a:rPr>
              <a:t>&gt; </a:t>
            </a:r>
            <a:r>
              <a:rPr lang="ko-KR" altLang="en-US" smtClean="0">
                <a:solidFill>
                  <a:schemeClr val="bg1"/>
                </a:solidFill>
              </a:rPr>
              <a:t>지형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32634" y="1203764"/>
            <a:ext cx="5544616" cy="267765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chemeClr val="bg1"/>
                </a:solidFill>
              </a:rPr>
              <a:t>오브젝</a:t>
            </a:r>
            <a:r>
              <a:rPr lang="ko-KR" altLang="en-US" sz="2000" b="1">
                <a:solidFill>
                  <a:schemeClr val="bg1"/>
                </a:solidFill>
              </a:rPr>
              <a:t>트</a:t>
            </a:r>
            <a:r>
              <a:rPr lang="ko-KR" altLang="en-US" sz="2000" b="1" smtClean="0">
                <a:solidFill>
                  <a:schemeClr val="bg1"/>
                </a:solidFill>
              </a:rPr>
              <a:t> </a:t>
            </a:r>
            <a:r>
              <a:rPr lang="en-US" altLang="ko-KR" sz="2000" b="1" smtClean="0">
                <a:solidFill>
                  <a:schemeClr val="bg1"/>
                </a:solidFill>
              </a:rPr>
              <a:t>- </a:t>
            </a:r>
            <a:r>
              <a:rPr lang="ko-KR" altLang="en-US" sz="2000" b="1" smtClean="0">
                <a:solidFill>
                  <a:schemeClr val="bg1"/>
                </a:solidFill>
              </a:rPr>
              <a:t>하수도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b="1">
                <a:solidFill>
                  <a:schemeClr val="bg1"/>
                </a:solidFill>
              </a:rPr>
              <a:t>그래픽 속성</a:t>
            </a:r>
            <a:endParaRPr lang="en-US" altLang="ko-KR" b="1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하수관 같은 곳에서 물이 나온다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물이 기본적으로 바닥에 깔려있다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endParaRPr lang="en-US" altLang="ko-KR" sz="1400">
              <a:solidFill>
                <a:schemeClr val="bg1"/>
              </a:solidFill>
            </a:endParaRPr>
          </a:p>
          <a:p>
            <a:r>
              <a:rPr lang="ko-KR" altLang="en-US" b="1" smtClean="0">
                <a:solidFill>
                  <a:schemeClr val="bg1"/>
                </a:solidFill>
              </a:rPr>
              <a:t>시스템 속성</a:t>
            </a:r>
            <a:endParaRPr lang="en-US" altLang="ko-KR" b="1" smtClean="0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물속에 있으면 캐릭터의 상태가 </a:t>
            </a:r>
            <a:r>
              <a:rPr lang="en-US" altLang="ko-KR" sz="1400">
                <a:solidFill>
                  <a:schemeClr val="bg1"/>
                </a:solidFill>
              </a:rPr>
              <a:t>'</a:t>
            </a:r>
            <a:r>
              <a:rPr lang="ko-KR" altLang="en-US" sz="1400" smtClean="0">
                <a:solidFill>
                  <a:schemeClr val="bg1"/>
                </a:solidFill>
              </a:rPr>
              <a:t>수영</a:t>
            </a:r>
            <a:r>
              <a:rPr lang="en-US" altLang="ko-KR" sz="1400" smtClean="0">
                <a:solidFill>
                  <a:schemeClr val="bg1"/>
                </a:solidFill>
              </a:rPr>
              <a:t>'</a:t>
            </a:r>
            <a:r>
              <a:rPr lang="ko-KR" altLang="en-US" sz="1400" smtClean="0">
                <a:solidFill>
                  <a:schemeClr val="bg1"/>
                </a:solidFill>
              </a:rPr>
              <a:t>으로 변한다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물에 절반 이하 정도로 잠겨있을경우 이동속도가 느려지고 점프력이 떨어진다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물이 </a:t>
            </a:r>
            <a:r>
              <a:rPr lang="en-US" altLang="ko-KR" sz="1400" smtClean="0">
                <a:solidFill>
                  <a:schemeClr val="bg1"/>
                </a:solidFill>
              </a:rPr>
              <a:t>y</a:t>
            </a:r>
            <a:r>
              <a:rPr lang="ko-KR" altLang="en-US" sz="1400" smtClean="0">
                <a:solidFill>
                  <a:schemeClr val="bg1"/>
                </a:solidFill>
              </a:rPr>
              <a:t>축으로 떨어지는 곳 밑에 있으면 점프를 할 수 없다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물이 </a:t>
            </a:r>
            <a:r>
              <a:rPr lang="en-US" altLang="ko-KR" sz="1400" smtClean="0">
                <a:solidFill>
                  <a:schemeClr val="bg1"/>
                </a:solidFill>
              </a:rPr>
              <a:t>y</a:t>
            </a:r>
            <a:r>
              <a:rPr lang="ko-KR" altLang="en-US" sz="1400" smtClean="0">
                <a:solidFill>
                  <a:schemeClr val="bg1"/>
                </a:solidFill>
              </a:rPr>
              <a:t>축으로 떨어지는 곳 위로는 수영해서 올라갈 수 없다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4047441"/>
            <a:ext cx="9144000" cy="0"/>
          </a:xfrm>
          <a:prstGeom prst="line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ooo\Desktop\K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203763"/>
            <a:ext cx="2966983" cy="2225237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31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50947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rgbClr val="00B050"/>
          </a:solidFill>
          <a:ln>
            <a:noFill/>
          </a:ln>
        </p:spPr>
        <p:txBody>
          <a:bodyPr/>
          <a:lstStyle/>
          <a:p>
            <a:pPr algn="l"/>
            <a:r>
              <a:rPr lang="ko-KR" altLang="en-US" smtClean="0">
                <a:solidFill>
                  <a:schemeClr val="bg1"/>
                </a:solidFill>
              </a:rPr>
              <a:t>대구간</a:t>
            </a:r>
            <a:r>
              <a:rPr lang="en-US" altLang="ko-KR" smtClean="0">
                <a:solidFill>
                  <a:schemeClr val="bg1"/>
                </a:solidFill>
              </a:rPr>
              <a:t>4 </a:t>
            </a:r>
            <a:r>
              <a:rPr lang="en-US" altLang="ko-KR" smtClean="0">
                <a:solidFill>
                  <a:schemeClr val="bg1"/>
                </a:solidFill>
              </a:rPr>
              <a:t>&gt; </a:t>
            </a:r>
            <a:r>
              <a:rPr lang="ko-KR" altLang="en-US" smtClean="0">
                <a:solidFill>
                  <a:schemeClr val="bg1"/>
                </a:solidFill>
              </a:rPr>
              <a:t>소구간</a:t>
            </a:r>
            <a:r>
              <a:rPr lang="en-US" altLang="ko-KR" smtClean="0">
                <a:solidFill>
                  <a:schemeClr val="bg1"/>
                </a:solidFill>
              </a:rPr>
              <a:t>3 </a:t>
            </a:r>
            <a:r>
              <a:rPr lang="en-US" altLang="ko-KR" smtClean="0">
                <a:solidFill>
                  <a:schemeClr val="bg1"/>
                </a:solidFill>
              </a:rPr>
              <a:t>&gt; </a:t>
            </a:r>
            <a:r>
              <a:rPr lang="ko-KR" altLang="en-US" smtClean="0">
                <a:solidFill>
                  <a:schemeClr val="bg1"/>
                </a:solidFill>
              </a:rPr>
              <a:t>오브젝</a:t>
            </a:r>
            <a:r>
              <a:rPr lang="ko-KR" altLang="en-US">
                <a:solidFill>
                  <a:schemeClr val="bg1"/>
                </a:solidFill>
              </a:rPr>
              <a:t>트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48299" y="1203764"/>
            <a:ext cx="5928951" cy="283154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chemeClr val="bg1"/>
                </a:solidFill>
              </a:rPr>
              <a:t>오브젝</a:t>
            </a:r>
            <a:r>
              <a:rPr lang="ko-KR" altLang="en-US" sz="2000" b="1">
                <a:solidFill>
                  <a:schemeClr val="bg1"/>
                </a:solidFill>
              </a:rPr>
              <a:t>트</a:t>
            </a:r>
            <a:r>
              <a:rPr lang="ko-KR" altLang="en-US" sz="2000" b="1" smtClean="0">
                <a:solidFill>
                  <a:schemeClr val="bg1"/>
                </a:solidFill>
              </a:rPr>
              <a:t> </a:t>
            </a:r>
            <a:r>
              <a:rPr lang="en-US" altLang="ko-KR" sz="2000" b="1" smtClean="0">
                <a:solidFill>
                  <a:schemeClr val="bg1"/>
                </a:solidFill>
              </a:rPr>
              <a:t>- </a:t>
            </a:r>
            <a:r>
              <a:rPr lang="ko-KR" altLang="en-US" sz="2000" b="1" smtClean="0">
                <a:solidFill>
                  <a:schemeClr val="bg1"/>
                </a:solidFill>
              </a:rPr>
              <a:t>레버</a:t>
            </a:r>
            <a:endParaRPr lang="ko-KR" altLang="en-US" sz="2000" b="1" smtClean="0">
              <a:solidFill>
                <a:schemeClr val="bg1"/>
              </a:solidFill>
            </a:endParaRPr>
          </a:p>
          <a:p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b="1">
                <a:solidFill>
                  <a:schemeClr val="bg1"/>
                </a:solidFill>
              </a:rPr>
              <a:t>기본 속성</a:t>
            </a:r>
            <a:endParaRPr lang="en-US" altLang="ko-KR" b="1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플레이어가 </a:t>
            </a:r>
            <a:r>
              <a:rPr lang="ko-KR" altLang="en-US" sz="1400" smtClean="0">
                <a:solidFill>
                  <a:schemeClr val="bg1"/>
                </a:solidFill>
              </a:rPr>
              <a:t>가까이서 잡기 버튼을 누르면 </a:t>
            </a:r>
            <a:r>
              <a:rPr lang="en-US" altLang="ko-KR" sz="1400" smtClean="0">
                <a:solidFill>
                  <a:schemeClr val="bg1"/>
                </a:solidFill>
              </a:rPr>
              <a:t>on/off</a:t>
            </a:r>
            <a:r>
              <a:rPr lang="ko-KR" altLang="en-US" sz="1400" smtClean="0">
                <a:solidFill>
                  <a:schemeClr val="bg1"/>
                </a:solidFill>
              </a:rPr>
              <a:t>할 수 있다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이 오브젝트는 자신과 연결된 오브젝트를 작동 시킬수 있다</a:t>
            </a:r>
            <a:r>
              <a:rPr lang="en-US" altLang="ko-KR" sz="140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위로 올려져 있을때는 </a:t>
            </a:r>
            <a:r>
              <a:rPr lang="en-US" altLang="ko-KR" sz="1400" smtClean="0">
                <a:solidFill>
                  <a:schemeClr val="bg1"/>
                </a:solidFill>
              </a:rPr>
              <a:t>off // </a:t>
            </a:r>
            <a:r>
              <a:rPr lang="ko-KR" altLang="en-US" sz="1400" smtClean="0">
                <a:solidFill>
                  <a:schemeClr val="bg1"/>
                </a:solidFill>
              </a:rPr>
              <a:t>아래로 내려져 있을때는 </a:t>
            </a:r>
            <a:r>
              <a:rPr lang="en-US" altLang="ko-KR" sz="1400" smtClean="0">
                <a:solidFill>
                  <a:schemeClr val="bg1"/>
                </a:solidFill>
              </a:rPr>
              <a:t>on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기본 상태는 항상 </a:t>
            </a:r>
            <a:r>
              <a:rPr lang="en-US" altLang="ko-KR" sz="1400" smtClean="0">
                <a:solidFill>
                  <a:schemeClr val="bg1"/>
                </a:solidFill>
              </a:rPr>
              <a:t>off</a:t>
            </a:r>
            <a:r>
              <a:rPr lang="ko-KR" altLang="en-US" sz="1400" smtClean="0">
                <a:solidFill>
                  <a:schemeClr val="bg1"/>
                </a:solidFill>
              </a:rPr>
              <a:t>다</a:t>
            </a:r>
            <a:r>
              <a:rPr lang="en-US" altLang="ko-KR" sz="1400" smtClean="0">
                <a:solidFill>
                  <a:schemeClr val="bg1"/>
                </a:solidFill>
              </a:rPr>
              <a:t>. </a:t>
            </a:r>
          </a:p>
          <a:p>
            <a:endParaRPr lang="en-US" altLang="ko-KR" sz="1400">
              <a:solidFill>
                <a:schemeClr val="bg1"/>
              </a:solidFill>
            </a:endParaRPr>
          </a:p>
          <a:p>
            <a:r>
              <a:rPr lang="ko-KR" altLang="en-US" sz="1400" b="1">
                <a:solidFill>
                  <a:schemeClr val="bg1"/>
                </a:solidFill>
              </a:rPr>
              <a:t>상호 작용 관련</a:t>
            </a:r>
            <a:endParaRPr lang="en-US" altLang="ko-KR" sz="1400" b="1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이 오브젝트에는 연결되는 오브젝트가 있다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이 오브젝트가 </a:t>
            </a:r>
            <a:r>
              <a:rPr lang="en-US" altLang="ko-KR" sz="1400" smtClean="0">
                <a:solidFill>
                  <a:schemeClr val="bg1"/>
                </a:solidFill>
              </a:rPr>
              <a:t>off</a:t>
            </a:r>
            <a:r>
              <a:rPr lang="ko-KR" altLang="en-US" sz="1400" smtClean="0">
                <a:solidFill>
                  <a:schemeClr val="bg1"/>
                </a:solidFill>
              </a:rPr>
              <a:t>거나 </a:t>
            </a:r>
            <a:r>
              <a:rPr lang="en-US" altLang="ko-KR" sz="1400" smtClean="0">
                <a:solidFill>
                  <a:schemeClr val="bg1"/>
                </a:solidFill>
              </a:rPr>
              <a:t>on</a:t>
            </a:r>
            <a:r>
              <a:rPr lang="ko-KR" altLang="en-US" sz="1400" smtClean="0">
                <a:solidFill>
                  <a:schemeClr val="bg1"/>
                </a:solidFill>
              </a:rPr>
              <a:t>일때 연결된 오브젝트도 그 상태에 따라간다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이 오브젝트에 연결된 오브젝트의 시작 상태는 </a:t>
            </a:r>
            <a:r>
              <a:rPr lang="en-US" altLang="ko-KR" sz="1400" smtClean="0">
                <a:solidFill>
                  <a:schemeClr val="bg1"/>
                </a:solidFill>
              </a:rPr>
              <a:t>off</a:t>
            </a:r>
            <a:r>
              <a:rPr lang="ko-KR" altLang="en-US" sz="1400" smtClean="0">
                <a:solidFill>
                  <a:schemeClr val="bg1"/>
                </a:solidFill>
              </a:rPr>
              <a:t>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  <a:endParaRPr lang="en-US" altLang="ko-KR" sz="1400">
              <a:solidFill>
                <a:schemeClr val="bg1"/>
              </a:solidFill>
            </a:endParaRPr>
          </a:p>
        </p:txBody>
      </p:sp>
      <p:pic>
        <p:nvPicPr>
          <p:cNvPr id="7170" name="Picture 2" descr="C:\Users\ooo\Desktop\eced4f8059d7c22d220b7f5c25662ec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7" t="26642" r="55717" b="31041"/>
          <a:stretch/>
        </p:blipFill>
        <p:spPr bwMode="auto">
          <a:xfrm>
            <a:off x="179512" y="1203764"/>
            <a:ext cx="2636181" cy="2297244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연결선 12"/>
          <p:cNvCxnSpPr/>
          <p:nvPr/>
        </p:nvCxnSpPr>
        <p:spPr>
          <a:xfrm>
            <a:off x="0" y="4149080"/>
            <a:ext cx="9144000" cy="0"/>
          </a:xfrm>
          <a:prstGeom prst="line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31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4869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rgbClr val="00B050"/>
          </a:solidFill>
          <a:ln>
            <a:noFill/>
          </a:ln>
        </p:spPr>
        <p:txBody>
          <a:bodyPr/>
          <a:lstStyle/>
          <a:p>
            <a:pPr algn="l"/>
            <a:r>
              <a:rPr lang="ko-KR" altLang="en-US" smtClean="0">
                <a:solidFill>
                  <a:schemeClr val="bg1"/>
                </a:solidFill>
              </a:rPr>
              <a:t>대구간</a:t>
            </a:r>
            <a:r>
              <a:rPr lang="en-US" altLang="ko-KR">
                <a:solidFill>
                  <a:schemeClr val="bg1"/>
                </a:solidFill>
              </a:rPr>
              <a:t>4</a:t>
            </a:r>
            <a:r>
              <a:rPr lang="en-US" altLang="ko-KR" smtClean="0">
                <a:solidFill>
                  <a:schemeClr val="bg1"/>
                </a:solidFill>
              </a:rPr>
              <a:t> &gt; </a:t>
            </a:r>
            <a:r>
              <a:rPr lang="ko-KR" altLang="en-US" smtClean="0">
                <a:solidFill>
                  <a:schemeClr val="bg1"/>
                </a:solidFill>
              </a:rPr>
              <a:t>소구간</a:t>
            </a:r>
            <a:r>
              <a:rPr lang="en-US" altLang="ko-KR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1F2926B-0702-4786-A749-10128EC45876}"/>
              </a:ext>
            </a:extLst>
          </p:cNvPr>
          <p:cNvSpPr txBox="1"/>
          <p:nvPr/>
        </p:nvSpPr>
        <p:spPr>
          <a:xfrm>
            <a:off x="357787" y="4725144"/>
            <a:ext cx="8428424" cy="19697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bg1"/>
                </a:solidFill>
              </a:rPr>
              <a:t>소분위 명칭 </a:t>
            </a:r>
            <a:r>
              <a:rPr lang="en-US" altLang="ko-KR" sz="2400" smtClean="0">
                <a:solidFill>
                  <a:schemeClr val="bg1"/>
                </a:solidFill>
              </a:rPr>
              <a:t>- </a:t>
            </a:r>
            <a:r>
              <a:rPr lang="ko-KR" altLang="en-US" sz="2400" smtClean="0">
                <a:solidFill>
                  <a:schemeClr val="bg1"/>
                </a:solidFill>
              </a:rPr>
              <a:t>홀</a:t>
            </a:r>
            <a:endParaRPr lang="en-US" altLang="ko-KR" sz="2400" smtClean="0">
              <a:solidFill>
                <a:schemeClr val="bg1"/>
              </a:solidFill>
            </a:endParaRPr>
          </a:p>
          <a:p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진행 배경 컨셉 </a:t>
            </a:r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유적지 속에 존재하는 함정들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진행 방식 </a:t>
            </a:r>
            <a:r>
              <a:rPr lang="en-US" altLang="ko-KR" sz="1400" smtClean="0">
                <a:solidFill>
                  <a:schemeClr val="bg1"/>
                </a:solidFill>
              </a:rPr>
              <a:t>-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시작지점</a:t>
            </a:r>
            <a:endParaRPr lang="en-US" altLang="ko-KR" sz="1400" smtClean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>
                <a:solidFill>
                  <a:schemeClr val="bg1"/>
                </a:solidFill>
              </a:rPr>
              <a:t>발판을 밟으면 윗층이 점점 내려오며 끝까지 내려왔을때 밑에있으면 즉사 </a:t>
            </a:r>
            <a:endParaRPr lang="en-US" altLang="ko-KR" sz="1400" smtClean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윗층이 다내려오면 </a:t>
            </a:r>
            <a:r>
              <a:rPr lang="ko-KR" altLang="en-US" sz="1400">
                <a:solidFill>
                  <a:schemeClr val="bg1"/>
                </a:solidFill>
              </a:rPr>
              <a:t>굴러오는 바위가 굴러온다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튜토리얼 </a:t>
            </a:r>
            <a:r>
              <a:rPr lang="en-US" altLang="ko-KR" sz="1400" smtClean="0">
                <a:solidFill>
                  <a:schemeClr val="bg1"/>
                </a:solidFill>
              </a:rPr>
              <a:t>&gt; </a:t>
            </a:r>
            <a:r>
              <a:rPr lang="ko-KR" altLang="en-US" sz="1400" smtClean="0">
                <a:solidFill>
                  <a:schemeClr val="bg1"/>
                </a:solidFill>
              </a:rPr>
              <a:t>화염기둥과 독가스</a:t>
            </a:r>
            <a:endParaRPr lang="en-US" altLang="ko-KR" sz="1400" smtClean="0">
              <a:solidFill>
                <a:schemeClr val="bg1"/>
              </a:solidFill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77" y="1066562"/>
            <a:ext cx="7720243" cy="3535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30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4869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rgbClr val="FF0000"/>
          </a:solidFill>
          <a:ln>
            <a:noFill/>
          </a:ln>
        </p:spPr>
        <p:txBody>
          <a:bodyPr/>
          <a:lstStyle/>
          <a:p>
            <a:pPr algn="l"/>
            <a:r>
              <a:rPr lang="ko-KR" altLang="en-US" smtClean="0">
                <a:solidFill>
                  <a:schemeClr val="bg1"/>
                </a:solidFill>
              </a:rPr>
              <a:t>대구간</a:t>
            </a:r>
            <a:r>
              <a:rPr lang="en-US" altLang="ko-KR" smtClean="0">
                <a:solidFill>
                  <a:schemeClr val="bg1"/>
                </a:solidFill>
              </a:rPr>
              <a:t>1 &gt; </a:t>
            </a:r>
            <a:r>
              <a:rPr lang="ko-KR" altLang="en-US" smtClean="0">
                <a:solidFill>
                  <a:schemeClr val="bg1"/>
                </a:solidFill>
              </a:rPr>
              <a:t>소구간</a:t>
            </a:r>
            <a:r>
              <a:rPr lang="en-US" altLang="ko-KR" smtClean="0">
                <a:solidFill>
                  <a:schemeClr val="bg1"/>
                </a:solidFill>
              </a:rPr>
              <a:t>1 &gt; </a:t>
            </a:r>
            <a:r>
              <a:rPr lang="ko-KR" altLang="en-US" smtClean="0">
                <a:solidFill>
                  <a:schemeClr val="bg1"/>
                </a:solidFill>
              </a:rPr>
              <a:t>함</a:t>
            </a:r>
            <a:r>
              <a:rPr lang="ko-KR" altLang="en-US">
                <a:solidFill>
                  <a:schemeClr val="bg1"/>
                </a:solidFill>
              </a:rPr>
              <a:t>정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cxnSp>
        <p:nvCxnSpPr>
          <p:cNvPr id="4" name="직선 연결선 3"/>
          <p:cNvCxnSpPr>
            <a:stCxn id="12" idx="1"/>
            <a:endCxn id="12" idx="3"/>
          </p:cNvCxnSpPr>
          <p:nvPr/>
        </p:nvCxnSpPr>
        <p:spPr>
          <a:xfrm>
            <a:off x="0" y="3903345"/>
            <a:ext cx="9144000" cy="0"/>
          </a:xfrm>
          <a:prstGeom prst="line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674" name="Picture 2" descr="C:\Users\ooo\Desktop\spike_trap_by_civsd-d48xrby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6" t="11451" r="20082" b="6140"/>
          <a:stretch/>
        </p:blipFill>
        <p:spPr bwMode="auto">
          <a:xfrm>
            <a:off x="179512" y="1268760"/>
            <a:ext cx="2952328" cy="2341720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5" name="Picture 3" descr="C:\Users\ooo\Desktop\Mort_Myre_Swamp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4" t="11276" r="19354" b="15830"/>
          <a:stretch/>
        </p:blipFill>
        <p:spPr bwMode="auto">
          <a:xfrm>
            <a:off x="179538" y="4149080"/>
            <a:ext cx="3030412" cy="2555220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361978" y="1268760"/>
            <a:ext cx="5544616" cy="246221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chemeClr val="bg1"/>
                </a:solidFill>
              </a:rPr>
              <a:t>함</a:t>
            </a:r>
            <a:r>
              <a:rPr lang="ko-KR" altLang="en-US" sz="2000" b="1">
                <a:solidFill>
                  <a:schemeClr val="bg1"/>
                </a:solidFill>
              </a:rPr>
              <a:t>정</a:t>
            </a:r>
            <a:r>
              <a:rPr lang="ko-KR" altLang="en-US" sz="2000" b="1" smtClean="0">
                <a:solidFill>
                  <a:schemeClr val="bg1"/>
                </a:solidFill>
              </a:rPr>
              <a:t> </a:t>
            </a:r>
            <a:r>
              <a:rPr lang="en-US" altLang="ko-KR" sz="2000" b="1" smtClean="0">
                <a:solidFill>
                  <a:schemeClr val="bg1"/>
                </a:solidFill>
              </a:rPr>
              <a:t>- </a:t>
            </a:r>
            <a:r>
              <a:rPr lang="ko-KR" altLang="en-US" sz="2000" b="1" smtClean="0">
                <a:solidFill>
                  <a:schemeClr val="bg1"/>
                </a:solidFill>
              </a:rPr>
              <a:t>가시 함정</a:t>
            </a:r>
          </a:p>
          <a:p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b="1" smtClean="0">
                <a:solidFill>
                  <a:schemeClr val="bg1"/>
                </a:solidFill>
              </a:rPr>
              <a:t>기본 속성</a:t>
            </a:r>
            <a:endParaRPr lang="en-US" altLang="ko-KR" b="1" smtClean="0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이 함정은 지나갈수 있다</a:t>
            </a:r>
            <a:r>
              <a:rPr lang="en-US" altLang="ko-KR" sz="1400" smtClean="0">
                <a:solidFill>
                  <a:schemeClr val="bg1"/>
                </a:solidFill>
              </a:rPr>
              <a:t>.(</a:t>
            </a:r>
            <a:r>
              <a:rPr lang="ko-KR" altLang="en-US" sz="1400" smtClean="0">
                <a:solidFill>
                  <a:schemeClr val="bg1"/>
                </a:solidFill>
              </a:rPr>
              <a:t>통과가능 형태의 콜라이더</a:t>
            </a:r>
            <a:r>
              <a:rPr lang="en-US" altLang="ko-KR" sz="1400" smtClean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이 함정은 접촉할시 피해를 입는다</a:t>
            </a:r>
            <a:r>
              <a:rPr lang="en-US" altLang="ko-KR" sz="1400" smtClean="0">
                <a:solidFill>
                  <a:schemeClr val="bg1"/>
                </a:solidFill>
              </a:rPr>
              <a:t>.(</a:t>
            </a:r>
            <a:r>
              <a:rPr lang="ko-KR" altLang="en-US" sz="1400" smtClean="0">
                <a:solidFill>
                  <a:schemeClr val="bg1"/>
                </a:solidFill>
              </a:rPr>
              <a:t>생명력</a:t>
            </a:r>
            <a:r>
              <a:rPr lang="en-US" altLang="ko-KR" sz="1400" smtClean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이 함정은 바닥이나 천장에 설치된다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b="1" smtClean="0">
                <a:solidFill>
                  <a:schemeClr val="bg1"/>
                </a:solidFill>
              </a:rPr>
              <a:t>상호 작용 관련</a:t>
            </a:r>
            <a:endParaRPr lang="en-US" altLang="ko-KR" b="1" smtClean="0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이 함정은 </a:t>
            </a:r>
            <a:r>
              <a:rPr lang="ko-KR" altLang="en-US" sz="1400" u="sng" smtClean="0">
                <a:solidFill>
                  <a:schemeClr val="bg1"/>
                </a:solidFill>
              </a:rPr>
              <a:t>작동형 오브젝트</a:t>
            </a:r>
            <a:r>
              <a:rPr lang="en-US" altLang="ko-KR" sz="1400" smtClean="0">
                <a:solidFill>
                  <a:schemeClr val="bg1"/>
                </a:solidFill>
              </a:rPr>
              <a:t>(</a:t>
            </a:r>
            <a:r>
              <a:rPr lang="ko-KR" altLang="en-US" sz="1400" smtClean="0">
                <a:solidFill>
                  <a:schemeClr val="bg1"/>
                </a:solidFill>
              </a:rPr>
              <a:t>레버</a:t>
            </a:r>
            <a:r>
              <a:rPr lang="en-US" altLang="ko-KR" sz="1400" smtClean="0">
                <a:solidFill>
                  <a:schemeClr val="bg1"/>
                </a:solidFill>
              </a:rPr>
              <a:t>, </a:t>
            </a:r>
            <a:r>
              <a:rPr lang="ko-KR" altLang="en-US" sz="1400" smtClean="0">
                <a:solidFill>
                  <a:schemeClr val="bg1"/>
                </a:solidFill>
              </a:rPr>
              <a:t>발판등</a:t>
            </a:r>
            <a:r>
              <a:rPr lang="en-US" altLang="ko-KR" sz="1400" smtClean="0">
                <a:solidFill>
                  <a:schemeClr val="bg1"/>
                </a:solidFill>
              </a:rPr>
              <a:t>)</a:t>
            </a:r>
            <a:r>
              <a:rPr lang="ko-KR" altLang="en-US" sz="1400" smtClean="0">
                <a:solidFill>
                  <a:schemeClr val="bg1"/>
                </a:solidFill>
              </a:rPr>
              <a:t>에 반응할 수 있다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상호 작동방식은 </a:t>
            </a:r>
            <a:r>
              <a:rPr lang="en-US" altLang="ko-KR" sz="1400" smtClean="0">
                <a:solidFill>
                  <a:schemeClr val="bg1"/>
                </a:solidFill>
              </a:rPr>
              <a:t>'</a:t>
            </a:r>
            <a:r>
              <a:rPr lang="ko-KR" altLang="en-US" sz="1400" smtClean="0">
                <a:solidFill>
                  <a:schemeClr val="bg1"/>
                </a:solidFill>
              </a:rPr>
              <a:t>기획서 </a:t>
            </a:r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시스템</a:t>
            </a:r>
            <a:r>
              <a:rPr lang="en-US" altLang="ko-KR" sz="1400" smtClean="0">
                <a:solidFill>
                  <a:schemeClr val="bg1"/>
                </a:solidFill>
              </a:rPr>
              <a:t>'</a:t>
            </a:r>
            <a:r>
              <a:rPr lang="ko-KR" altLang="en-US" sz="1400" smtClean="0">
                <a:solidFill>
                  <a:schemeClr val="bg1"/>
                </a:solidFill>
              </a:rPr>
              <a:t>에서 참조</a:t>
            </a:r>
            <a:endParaRPr lang="en-US" altLang="ko-KR" sz="1400" smtClean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19872" y="4149080"/>
            <a:ext cx="5479479" cy="218521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chemeClr val="bg1"/>
                </a:solidFill>
              </a:rPr>
              <a:t>함정 </a:t>
            </a:r>
            <a:r>
              <a:rPr lang="en-US" altLang="ko-KR" sz="2000" b="1" smtClean="0">
                <a:solidFill>
                  <a:schemeClr val="bg1"/>
                </a:solidFill>
              </a:rPr>
              <a:t>- </a:t>
            </a:r>
            <a:r>
              <a:rPr lang="ko-KR" altLang="en-US" sz="2000" b="1" smtClean="0">
                <a:solidFill>
                  <a:schemeClr val="bg1"/>
                </a:solidFill>
              </a:rPr>
              <a:t>늪지대</a:t>
            </a:r>
          </a:p>
          <a:p>
            <a:endParaRPr lang="en-US" altLang="ko-KR" sz="1400" b="1" smtClean="0">
              <a:solidFill>
                <a:schemeClr val="bg1"/>
              </a:solidFill>
            </a:endParaRPr>
          </a:p>
          <a:p>
            <a:r>
              <a:rPr lang="ko-KR" altLang="en-US" b="1" smtClean="0">
                <a:solidFill>
                  <a:schemeClr val="bg1"/>
                </a:solidFill>
              </a:rPr>
              <a:t>기본 </a:t>
            </a:r>
            <a:r>
              <a:rPr lang="ko-KR" altLang="en-US" b="1">
                <a:solidFill>
                  <a:schemeClr val="bg1"/>
                </a:solidFill>
              </a:rPr>
              <a:t>속성</a:t>
            </a:r>
            <a:endParaRPr lang="en-US" altLang="ko-KR" b="1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이 함정은 지나갈수 있다</a:t>
            </a:r>
            <a:r>
              <a:rPr lang="en-US" altLang="ko-KR" sz="1400">
                <a:solidFill>
                  <a:schemeClr val="bg1"/>
                </a:solidFill>
              </a:rPr>
              <a:t>.(</a:t>
            </a:r>
            <a:r>
              <a:rPr lang="ko-KR" altLang="en-US" sz="1400">
                <a:solidFill>
                  <a:schemeClr val="bg1"/>
                </a:solidFill>
              </a:rPr>
              <a:t>통과가능 형태의 콜라이더</a:t>
            </a:r>
            <a:r>
              <a:rPr lang="en-US" altLang="ko-KR" sz="140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140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이 </a:t>
            </a:r>
            <a:r>
              <a:rPr lang="ko-KR" altLang="en-US" sz="1400" smtClean="0">
                <a:solidFill>
                  <a:schemeClr val="bg1"/>
                </a:solidFill>
              </a:rPr>
              <a:t>함정을 지나갈때 이동속도가 느려진다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이동속도는 이 함정 위에서만 느려진다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>
                <a:solidFill>
                  <a:schemeClr val="bg1"/>
                </a:solidFill>
              </a:rPr>
              <a:t> </a:t>
            </a:r>
            <a:r>
              <a:rPr lang="en-US" altLang="ko-KR" sz="1400" smtClean="0">
                <a:solidFill>
                  <a:schemeClr val="bg1"/>
                </a:solidFill>
              </a:rPr>
              <a:t>  (=</a:t>
            </a:r>
            <a:r>
              <a:rPr lang="ko-KR" altLang="en-US" sz="1400" smtClean="0">
                <a:solidFill>
                  <a:schemeClr val="bg1"/>
                </a:solidFill>
              </a:rPr>
              <a:t>벗어나면 원래 이동속도로 돌아온다</a:t>
            </a:r>
            <a:r>
              <a:rPr lang="en-US" altLang="ko-KR" sz="1400" smtClean="0">
                <a:solidFill>
                  <a:schemeClr val="bg1"/>
                </a:solidFill>
              </a:rPr>
              <a:t>.)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>
                <a:solidFill>
                  <a:schemeClr val="bg1"/>
                </a:solidFill>
              </a:rPr>
              <a:t>이 함정은 </a:t>
            </a:r>
            <a:r>
              <a:rPr lang="ko-KR" altLang="en-US" sz="1400" smtClean="0">
                <a:solidFill>
                  <a:schemeClr val="bg1"/>
                </a:solidFill>
              </a:rPr>
              <a:t>바닥에만 설치된다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endParaRPr lang="en-US" altLang="ko-KR" sz="140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74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4869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rgbClr val="FF0000"/>
          </a:solidFill>
          <a:ln>
            <a:noFill/>
          </a:ln>
        </p:spPr>
        <p:txBody>
          <a:bodyPr/>
          <a:lstStyle/>
          <a:p>
            <a:pPr algn="l"/>
            <a:r>
              <a:rPr lang="ko-KR" altLang="en-US" smtClean="0">
                <a:solidFill>
                  <a:schemeClr val="bg1"/>
                </a:solidFill>
              </a:rPr>
              <a:t>대구간</a:t>
            </a:r>
            <a:r>
              <a:rPr lang="en-US" altLang="ko-KR" smtClean="0">
                <a:solidFill>
                  <a:schemeClr val="bg1"/>
                </a:solidFill>
              </a:rPr>
              <a:t>1 &gt; </a:t>
            </a:r>
            <a:r>
              <a:rPr lang="ko-KR" altLang="en-US" smtClean="0">
                <a:solidFill>
                  <a:schemeClr val="bg1"/>
                </a:solidFill>
              </a:rPr>
              <a:t>소구간</a:t>
            </a:r>
            <a:r>
              <a:rPr lang="en-US" altLang="ko-KR" smtClean="0">
                <a:solidFill>
                  <a:schemeClr val="bg1"/>
                </a:solidFill>
              </a:rPr>
              <a:t>1 &gt; </a:t>
            </a:r>
            <a:r>
              <a:rPr lang="ko-KR" altLang="en-US" smtClean="0">
                <a:solidFill>
                  <a:schemeClr val="bg1"/>
                </a:solidFill>
              </a:rPr>
              <a:t>오브젝</a:t>
            </a:r>
            <a:r>
              <a:rPr lang="ko-KR" altLang="en-US">
                <a:solidFill>
                  <a:schemeClr val="bg1"/>
                </a:solidFill>
              </a:rPr>
              <a:t>트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pic>
        <p:nvPicPr>
          <p:cNvPr id="29698" name="Picture 2" descr="C:\Users\ooo\Desktop\rock_cube_by_kruku-d87y1t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51519" y="1268760"/>
            <a:ext cx="3054413" cy="2314672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501033" y="1257013"/>
            <a:ext cx="5400600" cy="510909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mtClean="0">
                <a:solidFill>
                  <a:schemeClr val="bg1"/>
                </a:solidFill>
              </a:rPr>
              <a:t>오브젝</a:t>
            </a:r>
            <a:r>
              <a:rPr lang="ko-KR" altLang="en-US" sz="2400" b="1">
                <a:solidFill>
                  <a:schemeClr val="bg1"/>
                </a:solidFill>
              </a:rPr>
              <a:t>트</a:t>
            </a:r>
            <a:r>
              <a:rPr lang="ko-KR" altLang="en-US" sz="2400" b="1" smtClean="0">
                <a:solidFill>
                  <a:schemeClr val="bg1"/>
                </a:solidFill>
              </a:rPr>
              <a:t> </a:t>
            </a:r>
            <a:r>
              <a:rPr lang="en-US" altLang="ko-KR" sz="2400" b="1" smtClean="0">
                <a:solidFill>
                  <a:schemeClr val="bg1"/>
                </a:solidFill>
              </a:rPr>
              <a:t>- </a:t>
            </a:r>
            <a:r>
              <a:rPr lang="ko-KR" altLang="en-US" sz="2400" b="1" smtClean="0">
                <a:solidFill>
                  <a:schemeClr val="bg1"/>
                </a:solidFill>
              </a:rPr>
              <a:t>밀어지는 바위</a:t>
            </a:r>
            <a:endParaRPr lang="en-US" altLang="ko-KR" sz="2400" b="1" smtClean="0">
              <a:solidFill>
                <a:schemeClr val="bg1"/>
              </a:solidFill>
            </a:endParaRPr>
          </a:p>
          <a:p>
            <a:pPr algn="ctr"/>
            <a:r>
              <a:rPr lang="en-US" altLang="ko-KR" sz="2400" b="1" smtClean="0">
                <a:solidFill>
                  <a:schemeClr val="bg1"/>
                </a:solidFill>
              </a:rPr>
              <a:t>(</a:t>
            </a:r>
            <a:r>
              <a:rPr lang="ko-KR" altLang="en-US" sz="2400" b="1" smtClean="0">
                <a:solidFill>
                  <a:schemeClr val="bg1"/>
                </a:solidFill>
              </a:rPr>
              <a:t>움직이는 바위</a:t>
            </a:r>
            <a:r>
              <a:rPr lang="en-US" altLang="ko-KR" sz="2400" b="1" smtClean="0">
                <a:solidFill>
                  <a:schemeClr val="bg1"/>
                </a:solidFill>
              </a:rPr>
              <a:t>)</a:t>
            </a:r>
            <a:endParaRPr lang="ko-KR" altLang="en-US" sz="2400" b="1" smtClean="0">
              <a:solidFill>
                <a:schemeClr val="bg1"/>
              </a:solidFill>
            </a:endParaRPr>
          </a:p>
          <a:p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b="1" smtClean="0">
                <a:solidFill>
                  <a:schemeClr val="bg1"/>
                </a:solidFill>
              </a:rPr>
              <a:t>기본 속성</a:t>
            </a:r>
            <a:endParaRPr lang="en-US" altLang="ko-KR" b="1" smtClean="0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플레이어가 밀 수 있는 바위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플레이어가 미는 방향으로 바위가 밀어진다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플레이어가 바위를 밀때 속도는 기본 이동속도보다 느리다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플레이어가 미는 방향의 반대방향에 벽</a:t>
            </a:r>
            <a:r>
              <a:rPr lang="en-US" altLang="ko-KR" sz="1400" smtClean="0">
                <a:solidFill>
                  <a:schemeClr val="bg1"/>
                </a:solidFill>
              </a:rPr>
              <a:t>, </a:t>
            </a:r>
            <a:r>
              <a:rPr lang="ko-KR" altLang="en-US" sz="1400" smtClean="0">
                <a:solidFill>
                  <a:schemeClr val="bg1"/>
                </a:solidFill>
              </a:rPr>
              <a:t>캐릭터</a:t>
            </a:r>
            <a:r>
              <a:rPr lang="en-US" altLang="ko-KR" sz="1400" smtClean="0">
                <a:solidFill>
                  <a:schemeClr val="bg1"/>
                </a:solidFill>
              </a:rPr>
              <a:t>,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  </a:t>
            </a:r>
            <a:r>
              <a:rPr lang="ko-KR" altLang="en-US" sz="1400" smtClean="0">
                <a:solidFill>
                  <a:schemeClr val="bg1"/>
                </a:solidFill>
              </a:rPr>
              <a:t>오브젝트</a:t>
            </a:r>
            <a:r>
              <a:rPr lang="en-US" altLang="ko-KR" sz="1400" smtClean="0">
                <a:solidFill>
                  <a:schemeClr val="bg1"/>
                </a:solidFill>
              </a:rPr>
              <a:t>(</a:t>
            </a:r>
            <a:r>
              <a:rPr lang="ko-KR" altLang="en-US" sz="1400" smtClean="0">
                <a:solidFill>
                  <a:schemeClr val="bg1"/>
                </a:solidFill>
              </a:rPr>
              <a:t>공간을 차지하는</a:t>
            </a:r>
            <a:r>
              <a:rPr lang="en-US" altLang="ko-KR" sz="1400" smtClean="0">
                <a:solidFill>
                  <a:schemeClr val="bg1"/>
                </a:solidFill>
              </a:rPr>
              <a:t>)</a:t>
            </a:r>
            <a:r>
              <a:rPr lang="ko-KR" altLang="en-US" sz="1400" smtClean="0">
                <a:solidFill>
                  <a:schemeClr val="bg1"/>
                </a:solidFill>
              </a:rPr>
              <a:t>가 있을경우 안밀어 진다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b="1" smtClean="0">
                <a:solidFill>
                  <a:schemeClr val="bg1"/>
                </a:solidFill>
              </a:rPr>
              <a:t>상호 작용 관련</a:t>
            </a:r>
            <a:endParaRPr lang="en-US" altLang="ko-KR" b="1" smtClean="0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이 오브젝트는 발판위에 올라가면 캐릭터가 올라간것과 똑같은 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  </a:t>
            </a:r>
            <a:r>
              <a:rPr lang="ko-KR" altLang="en-US" sz="1400" smtClean="0">
                <a:solidFill>
                  <a:schemeClr val="bg1"/>
                </a:solidFill>
              </a:rPr>
              <a:t>효과를 낸다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이 오브젝트는 바닥형 함정</a:t>
            </a:r>
            <a:r>
              <a:rPr lang="en-US" altLang="ko-KR" sz="1400" smtClean="0">
                <a:solidFill>
                  <a:schemeClr val="bg1"/>
                </a:solidFill>
              </a:rPr>
              <a:t>(</a:t>
            </a:r>
            <a:r>
              <a:rPr lang="ko-KR" altLang="en-US" sz="1400" smtClean="0">
                <a:solidFill>
                  <a:schemeClr val="bg1"/>
                </a:solidFill>
              </a:rPr>
              <a:t>화염기둥</a:t>
            </a:r>
            <a:r>
              <a:rPr lang="en-US" altLang="ko-KR" sz="1400" smtClean="0">
                <a:solidFill>
                  <a:schemeClr val="bg1"/>
                </a:solidFill>
              </a:rPr>
              <a:t>, </a:t>
            </a:r>
            <a:r>
              <a:rPr lang="ko-KR" altLang="en-US" sz="1400" smtClean="0">
                <a:solidFill>
                  <a:schemeClr val="bg1"/>
                </a:solidFill>
              </a:rPr>
              <a:t>독가스</a:t>
            </a:r>
            <a:r>
              <a:rPr lang="en-US" altLang="ko-KR" sz="1400" smtClean="0">
                <a:solidFill>
                  <a:schemeClr val="bg1"/>
                </a:solidFill>
              </a:rPr>
              <a:t>, </a:t>
            </a:r>
            <a:r>
              <a:rPr lang="ko-KR" altLang="en-US" sz="1400" smtClean="0">
                <a:solidFill>
                  <a:schemeClr val="bg1"/>
                </a:solidFill>
              </a:rPr>
              <a:t>가시함정</a:t>
            </a:r>
            <a:r>
              <a:rPr lang="en-US" altLang="ko-KR" sz="1400" smtClean="0">
                <a:solidFill>
                  <a:schemeClr val="bg1"/>
                </a:solidFill>
              </a:rPr>
              <a:t> </a:t>
            </a:r>
            <a:r>
              <a:rPr lang="ko-KR" altLang="en-US" sz="1400" smtClean="0">
                <a:solidFill>
                  <a:schemeClr val="bg1"/>
                </a:solidFill>
              </a:rPr>
              <a:t>등</a:t>
            </a:r>
            <a:r>
              <a:rPr lang="en-US" altLang="ko-KR" sz="1400" smtClean="0">
                <a:solidFill>
                  <a:schemeClr val="bg1"/>
                </a:solidFill>
              </a:rPr>
              <a:t>)</a:t>
            </a:r>
            <a:r>
              <a:rPr lang="ko-KR" altLang="en-US" sz="1400" smtClean="0">
                <a:solidFill>
                  <a:schemeClr val="bg1"/>
                </a:solidFill>
              </a:rPr>
              <a:t>위에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  </a:t>
            </a:r>
            <a:r>
              <a:rPr lang="ko-KR" altLang="en-US" sz="1400" smtClean="0">
                <a:solidFill>
                  <a:schemeClr val="bg1"/>
                </a:solidFill>
              </a:rPr>
              <a:t>있을 경우 해당 함정을 막을수 있다</a:t>
            </a:r>
            <a:r>
              <a:rPr lang="en-US" altLang="ko-KR" sz="1400" smtClean="0">
                <a:solidFill>
                  <a:schemeClr val="bg1"/>
                </a:solidFill>
              </a:rPr>
              <a:t>.(</a:t>
            </a:r>
            <a:r>
              <a:rPr lang="ko-KR" altLang="en-US" sz="1400" smtClean="0">
                <a:solidFill>
                  <a:schemeClr val="bg1"/>
                </a:solidFill>
              </a:rPr>
              <a:t>효과</a:t>
            </a:r>
            <a:r>
              <a:rPr lang="en-US" altLang="ko-KR" sz="1400" smtClean="0">
                <a:solidFill>
                  <a:schemeClr val="bg1"/>
                </a:solidFill>
              </a:rPr>
              <a:t>, </a:t>
            </a:r>
            <a:r>
              <a:rPr lang="ko-KR" altLang="en-US" sz="1400" smtClean="0">
                <a:solidFill>
                  <a:schemeClr val="bg1"/>
                </a:solidFill>
              </a:rPr>
              <a:t>피해</a:t>
            </a:r>
            <a:r>
              <a:rPr lang="en-US" altLang="ko-KR" sz="1400" smtClean="0">
                <a:solidFill>
                  <a:schemeClr val="bg1"/>
                </a:solidFill>
              </a:rPr>
              <a:t>)</a:t>
            </a:r>
            <a:r>
              <a:rPr lang="ko-KR" altLang="en-US" sz="1400" b="1" smtClean="0">
                <a:solidFill>
                  <a:schemeClr val="bg1"/>
                </a:solidFill>
              </a:rPr>
              <a:t> </a:t>
            </a:r>
            <a:endParaRPr lang="en-US" altLang="ko-KR" sz="1400" b="1" smtClean="0">
              <a:solidFill>
                <a:schemeClr val="bg1"/>
              </a:solidFill>
            </a:endParaRPr>
          </a:p>
          <a:p>
            <a:endParaRPr lang="en-US" altLang="ko-KR" sz="1400" b="1" smtClean="0">
              <a:solidFill>
                <a:schemeClr val="bg1"/>
              </a:solidFill>
            </a:endParaRPr>
          </a:p>
          <a:p>
            <a:r>
              <a:rPr lang="ko-KR" altLang="en-US" b="1" smtClean="0">
                <a:solidFill>
                  <a:schemeClr val="bg1"/>
                </a:solidFill>
              </a:rPr>
              <a:t>이동 관련</a:t>
            </a:r>
            <a:endParaRPr lang="en-US" altLang="ko-KR" smtClean="0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이 오브젝트는 직각위로는 올라갈 수 없지만 경사는 올라갈 수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 </a:t>
            </a:r>
            <a:r>
              <a:rPr lang="ko-KR" altLang="en-US" sz="1400" smtClean="0">
                <a:solidFill>
                  <a:schemeClr val="bg1"/>
                </a:solidFill>
              </a:rPr>
              <a:t> 있다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이 오브젝트는 절벽</a:t>
            </a:r>
            <a:r>
              <a:rPr lang="en-US" altLang="ko-KR" sz="1400" smtClean="0">
                <a:solidFill>
                  <a:schemeClr val="bg1"/>
                </a:solidFill>
              </a:rPr>
              <a:t>(</a:t>
            </a:r>
            <a:r>
              <a:rPr lang="ko-KR" altLang="en-US" sz="1400" smtClean="0">
                <a:solidFill>
                  <a:schemeClr val="bg1"/>
                </a:solidFill>
              </a:rPr>
              <a:t>직각의 벽</a:t>
            </a:r>
            <a:r>
              <a:rPr lang="en-US" altLang="ko-KR" sz="1400" smtClean="0">
                <a:solidFill>
                  <a:schemeClr val="bg1"/>
                </a:solidFill>
              </a:rPr>
              <a:t>)</a:t>
            </a:r>
            <a:r>
              <a:rPr lang="ko-KR" altLang="en-US" sz="1400" smtClean="0">
                <a:solidFill>
                  <a:schemeClr val="bg1"/>
                </a:solidFill>
              </a:rPr>
              <a:t>밑으로 떨어질수 있고 경사를 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en-US" altLang="ko-KR" sz="1400" smtClean="0">
                <a:solidFill>
                  <a:schemeClr val="bg1"/>
                </a:solidFill>
              </a:rPr>
              <a:t>  </a:t>
            </a:r>
            <a:r>
              <a:rPr lang="ko-KR" altLang="en-US" sz="1400" smtClean="0">
                <a:solidFill>
                  <a:schemeClr val="bg1"/>
                </a:solidFill>
              </a:rPr>
              <a:t>타고 내려보낼수 있다</a:t>
            </a:r>
            <a:r>
              <a:rPr lang="en-US" altLang="ko-KR" sz="1400" smtClean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237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6524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rgbClr val="FF0000"/>
          </a:solidFill>
        </p:spPr>
        <p:txBody>
          <a:bodyPr/>
          <a:lstStyle/>
          <a:p>
            <a:pPr algn="l"/>
            <a:r>
              <a:rPr lang="ko-KR" altLang="en-US" smtClean="0">
                <a:solidFill>
                  <a:schemeClr val="bg1"/>
                </a:solidFill>
              </a:rPr>
              <a:t>대구간</a:t>
            </a:r>
            <a:r>
              <a:rPr lang="en-US" altLang="ko-KR">
                <a:solidFill>
                  <a:schemeClr val="bg1"/>
                </a:solidFill>
              </a:rPr>
              <a:t>1</a:t>
            </a:r>
            <a:r>
              <a:rPr lang="en-US" altLang="ko-KR" smtClean="0">
                <a:solidFill>
                  <a:schemeClr val="bg1"/>
                </a:solidFill>
              </a:rPr>
              <a:t> - </a:t>
            </a:r>
            <a:r>
              <a:rPr lang="ko-KR" altLang="en-US" smtClean="0">
                <a:solidFill>
                  <a:schemeClr val="bg1"/>
                </a:solidFill>
              </a:rPr>
              <a:t>소구간</a:t>
            </a:r>
            <a:r>
              <a:rPr lang="en-US" altLang="ko-KR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1F2926B-0702-4786-A749-10128EC45876}"/>
              </a:ext>
            </a:extLst>
          </p:cNvPr>
          <p:cNvSpPr txBox="1"/>
          <p:nvPr/>
        </p:nvSpPr>
        <p:spPr>
          <a:xfrm>
            <a:off x="353844" y="4581128"/>
            <a:ext cx="8428424" cy="218521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bg1"/>
                </a:solidFill>
              </a:rPr>
              <a:t>소분위 명칭 </a:t>
            </a:r>
            <a:r>
              <a:rPr lang="en-US" altLang="ko-KR" sz="2400" smtClean="0">
                <a:solidFill>
                  <a:schemeClr val="bg1"/>
                </a:solidFill>
              </a:rPr>
              <a:t>- </a:t>
            </a:r>
            <a:r>
              <a:rPr lang="ko-KR" altLang="en-US" sz="2400" smtClean="0">
                <a:solidFill>
                  <a:schemeClr val="bg1"/>
                </a:solidFill>
              </a:rPr>
              <a:t>바위 다리</a:t>
            </a:r>
          </a:p>
          <a:p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진행 배경 컨셉 </a:t>
            </a:r>
            <a:r>
              <a:rPr lang="en-US" altLang="ko-KR" sz="1400" smtClean="0">
                <a:solidFill>
                  <a:schemeClr val="bg1"/>
                </a:solidFill>
              </a:rPr>
              <a:t>- </a:t>
            </a:r>
            <a:r>
              <a:rPr lang="ko-KR" altLang="en-US" sz="1400" smtClean="0">
                <a:solidFill>
                  <a:schemeClr val="bg1"/>
                </a:solidFill>
              </a:rPr>
              <a:t>신전 내부에서 부터 </a:t>
            </a:r>
            <a:r>
              <a:rPr lang="en-US" altLang="ko-KR" sz="1400" smtClean="0">
                <a:solidFill>
                  <a:schemeClr val="bg1"/>
                </a:solidFill>
              </a:rPr>
              <a:t>2</a:t>
            </a:r>
            <a:r>
              <a:rPr lang="ko-KR" altLang="en-US" sz="1400" smtClean="0">
                <a:solidFill>
                  <a:schemeClr val="bg1"/>
                </a:solidFill>
              </a:rPr>
              <a:t>층 올라가는 계단 끝까지</a:t>
            </a:r>
            <a:endParaRPr lang="en-US" altLang="ko-KR" sz="1400" smtClean="0">
              <a:solidFill>
                <a:schemeClr val="bg1"/>
              </a:solidFill>
            </a:endParaRPr>
          </a:p>
          <a:p>
            <a:r>
              <a:rPr lang="ko-KR" altLang="en-US" sz="1400" smtClean="0">
                <a:solidFill>
                  <a:schemeClr val="bg1"/>
                </a:solidFill>
              </a:rPr>
              <a:t>진행 방식 </a:t>
            </a:r>
            <a:r>
              <a:rPr lang="en-US" altLang="ko-KR" sz="1400" smtClean="0">
                <a:solidFill>
                  <a:schemeClr val="bg1"/>
                </a:solidFill>
              </a:rPr>
              <a:t>-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시작지점</a:t>
            </a:r>
            <a:endParaRPr lang="en-US" altLang="ko-KR" sz="1400" smtClean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튜토리얼 </a:t>
            </a:r>
            <a:r>
              <a:rPr lang="en-US" altLang="ko-KR" sz="1400" smtClean="0">
                <a:solidFill>
                  <a:schemeClr val="bg1"/>
                </a:solidFill>
              </a:rPr>
              <a:t>&gt; </a:t>
            </a:r>
            <a:r>
              <a:rPr lang="ko-KR" altLang="en-US" sz="1400" smtClean="0">
                <a:solidFill>
                  <a:schemeClr val="bg1"/>
                </a:solidFill>
              </a:rPr>
              <a:t>절벽 </a:t>
            </a:r>
            <a:r>
              <a:rPr lang="en-US" altLang="ko-KR" sz="1400" smtClean="0">
                <a:solidFill>
                  <a:schemeClr val="bg1"/>
                </a:solidFill>
              </a:rPr>
              <a:t>(</a:t>
            </a:r>
            <a:r>
              <a:rPr lang="ko-KR" altLang="en-US" sz="1400" smtClean="0">
                <a:solidFill>
                  <a:schemeClr val="bg1"/>
                </a:solidFill>
              </a:rPr>
              <a:t>떨어지면 죽음</a:t>
            </a:r>
            <a:r>
              <a:rPr lang="en-US" altLang="ko-KR" sz="1400" smtClean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튜토리얼 </a:t>
            </a:r>
            <a:r>
              <a:rPr lang="en-US" altLang="ko-KR" sz="1400" smtClean="0">
                <a:solidFill>
                  <a:schemeClr val="bg1"/>
                </a:solidFill>
              </a:rPr>
              <a:t>&gt; </a:t>
            </a:r>
            <a:r>
              <a:rPr lang="ko-KR" altLang="en-US" sz="1400" smtClean="0">
                <a:solidFill>
                  <a:schemeClr val="bg1"/>
                </a:solidFill>
              </a:rPr>
              <a:t>발판형 가시 함정 </a:t>
            </a:r>
            <a:r>
              <a:rPr lang="en-US" altLang="ko-KR" sz="1400" smtClean="0">
                <a:solidFill>
                  <a:schemeClr val="bg1"/>
                </a:solidFill>
              </a:rPr>
              <a:t>(</a:t>
            </a:r>
            <a:r>
              <a:rPr lang="ko-KR" altLang="en-US" sz="1400" smtClean="0">
                <a:solidFill>
                  <a:schemeClr val="bg1"/>
                </a:solidFill>
              </a:rPr>
              <a:t>밟으면 일정시간 후 작동하는 함정</a:t>
            </a:r>
            <a:r>
              <a:rPr lang="en-US" altLang="ko-KR" sz="1400" smtClean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0" smtClean="0">
                <a:solidFill>
                  <a:schemeClr val="bg1"/>
                </a:solidFill>
              </a:rPr>
              <a:t>튜토리얼 </a:t>
            </a:r>
            <a:r>
              <a:rPr lang="en-US" altLang="ko-KR" sz="1400" smtClean="0">
                <a:solidFill>
                  <a:schemeClr val="bg1"/>
                </a:solidFill>
              </a:rPr>
              <a:t>&gt; </a:t>
            </a:r>
            <a:r>
              <a:rPr lang="ko-KR" altLang="en-US" sz="1400" smtClean="0">
                <a:solidFill>
                  <a:schemeClr val="bg1"/>
                </a:solidFill>
              </a:rPr>
              <a:t>발판 </a:t>
            </a:r>
            <a:r>
              <a:rPr lang="en-US" altLang="ko-KR" sz="1400" smtClean="0">
                <a:solidFill>
                  <a:schemeClr val="bg1"/>
                </a:solidFill>
              </a:rPr>
              <a:t>(</a:t>
            </a:r>
            <a:r>
              <a:rPr lang="ko-KR" altLang="en-US" sz="1400" smtClean="0">
                <a:solidFill>
                  <a:schemeClr val="bg1"/>
                </a:solidFill>
              </a:rPr>
              <a:t>발판을 밟으면 화살 함정이 작동됨</a:t>
            </a:r>
            <a:r>
              <a:rPr lang="en-US" altLang="ko-KR" sz="1400" smtClean="0">
                <a:solidFill>
                  <a:schemeClr val="bg1"/>
                </a:solidFill>
              </a:rPr>
              <a:t>)</a:t>
            </a:r>
          </a:p>
          <a:p>
            <a:endParaRPr lang="en-US" altLang="ko-KR" sz="1400" smtClean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44" y="1124744"/>
            <a:ext cx="8428424" cy="331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998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4869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rgbClr val="FF0000"/>
          </a:solidFill>
          <a:ln>
            <a:noFill/>
          </a:ln>
        </p:spPr>
        <p:txBody>
          <a:bodyPr/>
          <a:lstStyle/>
          <a:p>
            <a:pPr algn="l"/>
            <a:r>
              <a:rPr lang="ko-KR" altLang="en-US" smtClean="0">
                <a:solidFill>
                  <a:schemeClr val="bg1"/>
                </a:solidFill>
              </a:rPr>
              <a:t>대구간</a:t>
            </a:r>
            <a:r>
              <a:rPr lang="en-US" altLang="ko-KR" smtClean="0">
                <a:solidFill>
                  <a:schemeClr val="bg1"/>
                </a:solidFill>
              </a:rPr>
              <a:t>1 &gt; </a:t>
            </a:r>
            <a:r>
              <a:rPr lang="ko-KR" altLang="en-US" smtClean="0">
                <a:solidFill>
                  <a:schemeClr val="bg1"/>
                </a:solidFill>
              </a:rPr>
              <a:t>소구간</a:t>
            </a:r>
            <a:r>
              <a:rPr lang="en-US" altLang="ko-KR">
                <a:solidFill>
                  <a:schemeClr val="bg1"/>
                </a:solidFill>
              </a:rPr>
              <a:t>2</a:t>
            </a:r>
            <a:r>
              <a:rPr lang="en-US" altLang="ko-KR" smtClean="0">
                <a:solidFill>
                  <a:schemeClr val="bg1"/>
                </a:solidFill>
              </a:rPr>
              <a:t> &gt; </a:t>
            </a:r>
            <a:r>
              <a:rPr lang="ko-KR" altLang="en-US" smtClean="0">
                <a:solidFill>
                  <a:schemeClr val="bg1"/>
                </a:solidFill>
              </a:rPr>
              <a:t>타일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F06BD7E-82EE-4BF4-9AE0-94BD2731AAAC}"/>
              </a:ext>
            </a:extLst>
          </p:cNvPr>
          <p:cNvSpPr txBox="1"/>
          <p:nvPr/>
        </p:nvSpPr>
        <p:spPr>
          <a:xfrm>
            <a:off x="7763494" y="52518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1Stage - </a:t>
            </a:r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cxnSp>
        <p:nvCxnSpPr>
          <p:cNvPr id="4" name="직선 연결선 3"/>
          <p:cNvCxnSpPr>
            <a:stCxn id="12" idx="1"/>
            <a:endCxn id="12" idx="3"/>
          </p:cNvCxnSpPr>
          <p:nvPr/>
        </p:nvCxnSpPr>
        <p:spPr>
          <a:xfrm>
            <a:off x="0" y="3903345"/>
            <a:ext cx="9144000" cy="0"/>
          </a:xfrm>
          <a:prstGeom prst="line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843808" y="1172969"/>
            <a:ext cx="1366242" cy="40011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chemeClr val="bg1"/>
                </a:solidFill>
              </a:rPr>
              <a:t>벽 </a:t>
            </a:r>
            <a:r>
              <a:rPr lang="en-US" altLang="ko-KR" sz="2000" b="1" smtClean="0">
                <a:solidFill>
                  <a:schemeClr val="bg1"/>
                </a:solidFill>
              </a:rPr>
              <a:t>-</a:t>
            </a:r>
            <a:r>
              <a:rPr lang="ko-KR" altLang="en-US" sz="2000" b="1" smtClean="0">
                <a:solidFill>
                  <a:schemeClr val="bg1"/>
                </a:solidFill>
              </a:rPr>
              <a:t> 계단</a:t>
            </a:r>
          </a:p>
        </p:txBody>
      </p:sp>
      <p:cxnSp>
        <p:nvCxnSpPr>
          <p:cNvPr id="8" name="직선 연결선 7"/>
          <p:cNvCxnSpPr>
            <a:stCxn id="2" idx="2"/>
          </p:cNvCxnSpPr>
          <p:nvPr/>
        </p:nvCxnSpPr>
        <p:spPr>
          <a:xfrm>
            <a:off x="4572000" y="980728"/>
            <a:ext cx="0" cy="5877272"/>
          </a:xfrm>
          <a:prstGeom prst="line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391225" y="1175193"/>
            <a:ext cx="1656184" cy="40011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chemeClr val="bg1"/>
                </a:solidFill>
              </a:rPr>
              <a:t>바닥 </a:t>
            </a:r>
            <a:r>
              <a:rPr lang="en-US" altLang="ko-KR" sz="2000" b="1" smtClean="0">
                <a:solidFill>
                  <a:schemeClr val="bg1"/>
                </a:solidFill>
              </a:rPr>
              <a:t>- </a:t>
            </a:r>
            <a:r>
              <a:rPr lang="ko-KR" altLang="en-US" sz="2000" b="1" smtClean="0">
                <a:solidFill>
                  <a:schemeClr val="bg1"/>
                </a:solidFill>
              </a:rPr>
              <a:t>계단</a:t>
            </a:r>
          </a:p>
        </p:txBody>
      </p:sp>
      <p:pic>
        <p:nvPicPr>
          <p:cNvPr id="30722" name="Picture 2" descr="C:\Users\ooo\Desktop\e3f86aa7a783506e1964224ba5ed44f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75191"/>
            <a:ext cx="2541839" cy="2541839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3" name="Picture 3" descr="C:\Users\ooo\Desktop\19f75f2bf6e184ef14e6f5c3a5b1aa4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175192"/>
            <a:ext cx="2520280" cy="2541837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0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24136</TotalTime>
  <Words>3688</Words>
  <Application>Microsoft Office PowerPoint</Application>
  <PresentationFormat>화면 슬라이드 쇼(4:3)</PresentationFormat>
  <Paragraphs>1734</Paragraphs>
  <Slides>52</Slides>
  <Notes>46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3" baseType="lpstr">
      <vt:lpstr>Office 테마</vt:lpstr>
      <vt:lpstr>stage2 - 유적</vt:lpstr>
      <vt:lpstr>대구간1</vt:lpstr>
      <vt:lpstr>대구간1 &gt; 소구간1</vt:lpstr>
      <vt:lpstr>대구간1 &gt; 소구간1 &gt; 타일</vt:lpstr>
      <vt:lpstr>대구간1 &gt; 소구간1 &gt; 지형</vt:lpstr>
      <vt:lpstr>대구간1 &gt; 소구간1 &gt; 함정</vt:lpstr>
      <vt:lpstr>대구간1 &gt; 소구간1 &gt; 오브젝트</vt:lpstr>
      <vt:lpstr>대구간1 - 소구간2</vt:lpstr>
      <vt:lpstr>대구간1 &gt; 소구간2 &gt; 타일</vt:lpstr>
      <vt:lpstr>대구간1 &gt; 소구간2 &gt; 지형</vt:lpstr>
      <vt:lpstr>대구간1 &gt; 소구간2 &gt; 함정</vt:lpstr>
      <vt:lpstr>대구간1 &gt; 소구간2 &gt; 함정</vt:lpstr>
      <vt:lpstr>대구간1 &gt; 소구간2 &gt; 오브젝트</vt:lpstr>
      <vt:lpstr>대구간1 - 소구간3</vt:lpstr>
      <vt:lpstr>대구간1 &gt; 소구간2 &gt; 타일</vt:lpstr>
      <vt:lpstr>대구간1 &gt; 소구간2 &gt; 함정</vt:lpstr>
      <vt:lpstr>대구간1 - 소구간4</vt:lpstr>
      <vt:lpstr>대구간1 &gt; 소구간2 &gt; 오브젝트</vt:lpstr>
      <vt:lpstr>대구간1 &gt; 소구간2 &gt; 함정</vt:lpstr>
      <vt:lpstr>대구간2</vt:lpstr>
      <vt:lpstr>대구간2 &gt; 소구간1</vt:lpstr>
      <vt:lpstr>대구간2 &gt; 소구간1 &gt; 오브젝트</vt:lpstr>
      <vt:lpstr>대구간2 &gt; 소구간1 &gt; 함정</vt:lpstr>
      <vt:lpstr>대구간2 &gt; 소구간1 &gt; 함정</vt:lpstr>
      <vt:lpstr>대구간2 &gt; 소구간2</vt:lpstr>
      <vt:lpstr>대구간2 &gt; 소구간1 &gt; 함정</vt:lpstr>
      <vt:lpstr>대구간2 &gt; 소구간3</vt:lpstr>
      <vt:lpstr>대구간2 &gt; 소구간3</vt:lpstr>
      <vt:lpstr>대구간2 &gt; 소구간4 &gt; 오브젝트</vt:lpstr>
      <vt:lpstr>대구간3</vt:lpstr>
      <vt:lpstr>대구간3 &gt; 소구간1</vt:lpstr>
      <vt:lpstr>대구간3 &gt; 소구간1 &gt; 지형</vt:lpstr>
      <vt:lpstr>대구간3 &gt; 소구간1 &gt; 오브젝트</vt:lpstr>
      <vt:lpstr>대구간3 &gt; 소구간2</vt:lpstr>
      <vt:lpstr>대구간3 &gt; 소구간1 &gt; 오브젝트</vt:lpstr>
      <vt:lpstr>대구간3 &gt; 소구간3</vt:lpstr>
      <vt:lpstr>대구간3 &gt; 소구간4</vt:lpstr>
      <vt:lpstr>대구간3 &gt; 소구간1 &gt; 오브젝트</vt:lpstr>
      <vt:lpstr>대구간4</vt:lpstr>
      <vt:lpstr>대구간3 &gt; 소구간1</vt:lpstr>
      <vt:lpstr>대구간3 &gt; 소구간1 &gt; 함정</vt:lpstr>
      <vt:lpstr>대구간3 &gt; 소구간2</vt:lpstr>
      <vt:lpstr>대구간3 &gt; 소구간3</vt:lpstr>
      <vt:lpstr>대구간3 &gt; 소구간1 &gt; 오브젝트</vt:lpstr>
      <vt:lpstr>대구간3 &gt; 소구간4</vt:lpstr>
      <vt:lpstr>대구간5</vt:lpstr>
      <vt:lpstr>대구간4 &gt; 소구간1</vt:lpstr>
      <vt:lpstr>대구간4 &gt; 소구간2</vt:lpstr>
      <vt:lpstr>대구간4 &gt; 소구간3</vt:lpstr>
      <vt:lpstr>대구간4 &gt; 소구간3 &gt; 지형</vt:lpstr>
      <vt:lpstr>대구간4 &gt; 소구간3 &gt; 오브젝트</vt:lpstr>
      <vt:lpstr>대구간4 &gt; 소구간4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스테이지1 - 숲</dc:title>
  <dc:creator>Microsoft Corporation</dc:creator>
  <cp:lastModifiedBy>ooo</cp:lastModifiedBy>
  <cp:revision>241</cp:revision>
  <dcterms:created xsi:type="dcterms:W3CDTF">2006-10-05T04:04:58Z</dcterms:created>
  <dcterms:modified xsi:type="dcterms:W3CDTF">2018-03-27T11:46:53Z</dcterms:modified>
</cp:coreProperties>
</file>